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71"/>
  </p:notesMasterIdLst>
  <p:sldIdLst>
    <p:sldId id="262" r:id="rId2"/>
    <p:sldId id="450" r:id="rId3"/>
    <p:sldId id="365" r:id="rId4"/>
    <p:sldId id="404" r:id="rId5"/>
    <p:sldId id="403" r:id="rId6"/>
    <p:sldId id="406" r:id="rId7"/>
    <p:sldId id="407" r:id="rId8"/>
    <p:sldId id="411" r:id="rId9"/>
    <p:sldId id="412" r:id="rId10"/>
    <p:sldId id="413" r:id="rId11"/>
    <p:sldId id="410" r:id="rId12"/>
    <p:sldId id="415" r:id="rId13"/>
    <p:sldId id="414" r:id="rId14"/>
    <p:sldId id="416" r:id="rId15"/>
    <p:sldId id="419" r:id="rId16"/>
    <p:sldId id="417" r:id="rId17"/>
    <p:sldId id="420" r:id="rId18"/>
    <p:sldId id="424" r:id="rId19"/>
    <p:sldId id="452" r:id="rId20"/>
    <p:sldId id="425" r:id="rId21"/>
    <p:sldId id="431" r:id="rId22"/>
    <p:sldId id="432" r:id="rId23"/>
    <p:sldId id="433" r:id="rId24"/>
    <p:sldId id="435" r:id="rId25"/>
    <p:sldId id="434" r:id="rId26"/>
    <p:sldId id="427" r:id="rId27"/>
    <p:sldId id="426" r:id="rId28"/>
    <p:sldId id="478" r:id="rId29"/>
    <p:sldId id="436" r:id="rId30"/>
    <p:sldId id="428" r:id="rId31"/>
    <p:sldId id="437" r:id="rId32"/>
    <p:sldId id="438" r:id="rId33"/>
    <p:sldId id="439" r:id="rId34"/>
    <p:sldId id="440" r:id="rId35"/>
    <p:sldId id="473" r:id="rId36"/>
    <p:sldId id="474" r:id="rId37"/>
    <p:sldId id="475" r:id="rId38"/>
    <p:sldId id="476" r:id="rId39"/>
    <p:sldId id="441" r:id="rId40"/>
    <p:sldId id="442" r:id="rId41"/>
    <p:sldId id="444" r:id="rId42"/>
    <p:sldId id="443" r:id="rId43"/>
    <p:sldId id="445" r:id="rId44"/>
    <p:sldId id="446" r:id="rId45"/>
    <p:sldId id="449" r:id="rId46"/>
    <p:sldId id="447" r:id="rId47"/>
    <p:sldId id="448" r:id="rId48"/>
    <p:sldId id="453" r:id="rId49"/>
    <p:sldId id="454" r:id="rId50"/>
    <p:sldId id="455" r:id="rId51"/>
    <p:sldId id="456" r:id="rId52"/>
    <p:sldId id="457" r:id="rId53"/>
    <p:sldId id="458" r:id="rId54"/>
    <p:sldId id="460" r:id="rId55"/>
    <p:sldId id="459" r:id="rId56"/>
    <p:sldId id="461" r:id="rId57"/>
    <p:sldId id="462" r:id="rId58"/>
    <p:sldId id="463" r:id="rId59"/>
    <p:sldId id="466" r:id="rId60"/>
    <p:sldId id="477" r:id="rId61"/>
    <p:sldId id="464" r:id="rId62"/>
    <p:sldId id="467" r:id="rId63"/>
    <p:sldId id="468" r:id="rId64"/>
    <p:sldId id="465" r:id="rId65"/>
    <p:sldId id="470" r:id="rId66"/>
    <p:sldId id="471" r:id="rId67"/>
    <p:sldId id="472" r:id="rId68"/>
    <p:sldId id="469" r:id="rId69"/>
    <p:sldId id="305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1800"/>
    <a:srgbClr val="D5D5DA"/>
    <a:srgbClr val="6B72B7"/>
    <a:srgbClr val="F0F400"/>
    <a:srgbClr val="FFCC66"/>
    <a:srgbClr val="002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24"/>
    <p:restoredTop sz="94631"/>
  </p:normalViewPr>
  <p:slideViewPr>
    <p:cSldViewPr snapToGrid="0" snapToObjects="1">
      <p:cViewPr>
        <p:scale>
          <a:sx n="95" d="100"/>
          <a:sy n="95" d="100"/>
        </p:scale>
        <p:origin x="10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BEC20-2C15-0942-8D68-EF028516956D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F125F-7484-3C40-83C1-39CF5678B5F8}">
      <dgm:prSet phldrT="[Text]"/>
      <dgm:spPr>
        <a:ln>
          <a:noFill/>
        </a:ln>
      </dgm:spPr>
      <dgm:t>
        <a:bodyPr/>
        <a:lstStyle/>
        <a:p>
          <a:r>
            <a:rPr lang="en-US" dirty="0" smtClean="0"/>
            <a:t>Atomicity</a:t>
          </a:r>
          <a:endParaRPr lang="en-US" dirty="0"/>
        </a:p>
      </dgm:t>
    </dgm:pt>
    <dgm:pt modelId="{8DEEF8DD-37DE-5E49-A036-99D35DAF94A9}" type="parTrans" cxnId="{7E03C91F-AA3D-7E41-82F0-7422D192117D}">
      <dgm:prSet/>
      <dgm:spPr/>
      <dgm:t>
        <a:bodyPr/>
        <a:lstStyle/>
        <a:p>
          <a:endParaRPr lang="en-US"/>
        </a:p>
      </dgm:t>
    </dgm:pt>
    <dgm:pt modelId="{2A941941-4397-ED48-8BB3-F23CEE73DD96}" type="sibTrans" cxnId="{7E03C91F-AA3D-7E41-82F0-7422D192117D}">
      <dgm:prSet/>
      <dgm:spPr/>
      <dgm:t>
        <a:bodyPr/>
        <a:lstStyle/>
        <a:p>
          <a:endParaRPr lang="en-US"/>
        </a:p>
      </dgm:t>
    </dgm:pt>
    <dgm:pt modelId="{B3E4B7F3-6D4F-B54E-94EB-F0A3459ADD09}">
      <dgm:prSet phldrT="[Text]"/>
      <dgm:spPr/>
      <dgm:t>
        <a:bodyPr/>
        <a:lstStyle/>
        <a:p>
          <a:r>
            <a:rPr lang="en-US" dirty="0" smtClean="0"/>
            <a:t>C</a:t>
          </a:r>
          <a:endParaRPr lang="en-US" dirty="0"/>
        </a:p>
      </dgm:t>
    </dgm:pt>
    <dgm:pt modelId="{9BFDB0E4-3053-9B44-9535-2FE9503B039B}" type="parTrans" cxnId="{2312B1DE-1D30-5A4A-AF95-B0CEB2B08E7A}">
      <dgm:prSet/>
      <dgm:spPr/>
      <dgm:t>
        <a:bodyPr/>
        <a:lstStyle/>
        <a:p>
          <a:endParaRPr lang="en-US"/>
        </a:p>
      </dgm:t>
    </dgm:pt>
    <dgm:pt modelId="{A2618FA6-B526-0842-93A7-EFECBC084227}" type="sibTrans" cxnId="{2312B1DE-1D30-5A4A-AF95-B0CEB2B08E7A}">
      <dgm:prSet/>
      <dgm:spPr/>
      <dgm:t>
        <a:bodyPr/>
        <a:lstStyle/>
        <a:p>
          <a:endParaRPr lang="en-US"/>
        </a:p>
      </dgm:t>
    </dgm:pt>
    <dgm:pt modelId="{10F9F853-9393-3843-8BB7-F71749B529FF}">
      <dgm:prSet phldrT="[Text]"/>
      <dgm:spPr/>
      <dgm:t>
        <a:bodyPr/>
        <a:lstStyle/>
        <a:p>
          <a:r>
            <a:rPr lang="en-US" dirty="0" smtClean="0"/>
            <a:t>Consistency</a:t>
          </a:r>
          <a:endParaRPr lang="en-US" dirty="0"/>
        </a:p>
      </dgm:t>
    </dgm:pt>
    <dgm:pt modelId="{51BF43DA-1834-3A45-ABC7-0FBFCBC53919}" type="parTrans" cxnId="{DCFF01AA-73BC-CD4E-83FB-ED0F8F5D78BB}">
      <dgm:prSet/>
      <dgm:spPr/>
      <dgm:t>
        <a:bodyPr/>
        <a:lstStyle/>
        <a:p>
          <a:endParaRPr lang="en-US"/>
        </a:p>
      </dgm:t>
    </dgm:pt>
    <dgm:pt modelId="{FCE0E44D-000A-4D4B-AB8D-90C8A5C1ED61}" type="sibTrans" cxnId="{DCFF01AA-73BC-CD4E-83FB-ED0F8F5D78BB}">
      <dgm:prSet/>
      <dgm:spPr/>
      <dgm:t>
        <a:bodyPr/>
        <a:lstStyle/>
        <a:p>
          <a:endParaRPr lang="en-US"/>
        </a:p>
      </dgm:t>
    </dgm:pt>
    <dgm:pt modelId="{5874B75D-6931-134A-BF43-0354F766A23C}">
      <dgm:prSet phldrT="[Text]"/>
      <dgm:spPr/>
      <dgm:t>
        <a:bodyPr/>
        <a:lstStyle/>
        <a:p>
          <a:r>
            <a:rPr lang="en-US" dirty="0" smtClean="0"/>
            <a:t>I</a:t>
          </a:r>
          <a:endParaRPr lang="en-US" dirty="0"/>
        </a:p>
      </dgm:t>
    </dgm:pt>
    <dgm:pt modelId="{DE816D2A-AF4B-6441-8A32-01D036DD9071}" type="parTrans" cxnId="{E9FA1D9B-99B1-B440-8A8C-0C1BB440BE92}">
      <dgm:prSet/>
      <dgm:spPr/>
      <dgm:t>
        <a:bodyPr/>
        <a:lstStyle/>
        <a:p>
          <a:endParaRPr lang="en-US"/>
        </a:p>
      </dgm:t>
    </dgm:pt>
    <dgm:pt modelId="{22D75EDC-0EA6-1948-B8FA-F7F0B84ACD4C}" type="sibTrans" cxnId="{E9FA1D9B-99B1-B440-8A8C-0C1BB440BE92}">
      <dgm:prSet/>
      <dgm:spPr/>
      <dgm:t>
        <a:bodyPr/>
        <a:lstStyle/>
        <a:p>
          <a:endParaRPr lang="en-US"/>
        </a:p>
      </dgm:t>
    </dgm:pt>
    <dgm:pt modelId="{3E2F15B0-5BD5-3F44-8F33-8FD7BA7F7899}">
      <dgm:prSet phldrT="[Text]"/>
      <dgm:spPr/>
      <dgm:t>
        <a:bodyPr/>
        <a:lstStyle/>
        <a:p>
          <a:r>
            <a:rPr lang="en-US" dirty="0" smtClean="0"/>
            <a:t>Isolation</a:t>
          </a:r>
          <a:endParaRPr lang="en-US" dirty="0"/>
        </a:p>
      </dgm:t>
    </dgm:pt>
    <dgm:pt modelId="{0EE73C36-5A64-9A4F-8D38-EA527ACC42CE}" type="parTrans" cxnId="{64190115-AB57-3D45-BF61-B0379121E375}">
      <dgm:prSet/>
      <dgm:spPr/>
      <dgm:t>
        <a:bodyPr/>
        <a:lstStyle/>
        <a:p>
          <a:endParaRPr lang="en-US"/>
        </a:p>
      </dgm:t>
    </dgm:pt>
    <dgm:pt modelId="{197F22CF-F537-B74E-B80D-2F53D13EC735}" type="sibTrans" cxnId="{64190115-AB57-3D45-BF61-B0379121E375}">
      <dgm:prSet/>
      <dgm:spPr/>
      <dgm:t>
        <a:bodyPr/>
        <a:lstStyle/>
        <a:p>
          <a:endParaRPr lang="en-US"/>
        </a:p>
      </dgm:t>
    </dgm:pt>
    <dgm:pt modelId="{DF0CB98B-3480-A24A-A5B9-C170D4B6C2C4}">
      <dgm:prSet/>
      <dgm:spPr/>
      <dgm:t>
        <a:bodyPr/>
        <a:lstStyle/>
        <a:p>
          <a:r>
            <a:rPr lang="en-US" dirty="0" smtClean="0"/>
            <a:t>D</a:t>
          </a:r>
          <a:endParaRPr lang="en-US" dirty="0"/>
        </a:p>
      </dgm:t>
    </dgm:pt>
    <dgm:pt modelId="{25349B55-0FE2-D340-BB1D-4E946E7FFCFC}" type="parTrans" cxnId="{56201FDD-F4FA-2841-9A1D-45C9F98F8476}">
      <dgm:prSet/>
      <dgm:spPr/>
      <dgm:t>
        <a:bodyPr/>
        <a:lstStyle/>
        <a:p>
          <a:endParaRPr lang="en-US"/>
        </a:p>
      </dgm:t>
    </dgm:pt>
    <dgm:pt modelId="{F87FF51C-7CD9-7144-B6B0-DEA62347F7BF}" type="sibTrans" cxnId="{56201FDD-F4FA-2841-9A1D-45C9F98F8476}">
      <dgm:prSet/>
      <dgm:spPr/>
      <dgm:t>
        <a:bodyPr/>
        <a:lstStyle/>
        <a:p>
          <a:endParaRPr lang="en-US"/>
        </a:p>
      </dgm:t>
    </dgm:pt>
    <dgm:pt modelId="{FD6EFBD0-6E0A-2B4E-A9FC-E1EC65F2606F}">
      <dgm:prSet/>
      <dgm:spPr/>
      <dgm:t>
        <a:bodyPr/>
        <a:lstStyle/>
        <a:p>
          <a:r>
            <a:rPr lang="en-US" dirty="0" smtClean="0"/>
            <a:t>Durability</a:t>
          </a:r>
          <a:endParaRPr lang="en-US" dirty="0"/>
        </a:p>
      </dgm:t>
    </dgm:pt>
    <dgm:pt modelId="{419EFF2F-F660-4F43-88D1-C1F40C92DFEA}" type="parTrans" cxnId="{944FE681-DE11-1745-9210-8DBE3D29F79A}">
      <dgm:prSet/>
      <dgm:spPr/>
      <dgm:t>
        <a:bodyPr/>
        <a:lstStyle/>
        <a:p>
          <a:endParaRPr lang="en-US"/>
        </a:p>
      </dgm:t>
    </dgm:pt>
    <dgm:pt modelId="{35691213-4CAA-F242-8338-59A55BF7190B}" type="sibTrans" cxnId="{944FE681-DE11-1745-9210-8DBE3D29F79A}">
      <dgm:prSet/>
      <dgm:spPr/>
      <dgm:t>
        <a:bodyPr/>
        <a:lstStyle/>
        <a:p>
          <a:endParaRPr lang="en-US"/>
        </a:p>
      </dgm:t>
    </dgm:pt>
    <dgm:pt modelId="{0672FFC4-B61A-7F41-BEEA-BD31EA2343D4}">
      <dgm:prSet phldrT="[Text]"/>
      <dgm:spPr>
        <a:ln>
          <a:solidFill>
            <a:srgbClr val="B41800"/>
          </a:solidFill>
        </a:ln>
      </dgm:spPr>
      <dgm:t>
        <a:bodyPr/>
        <a:lstStyle/>
        <a:p>
          <a:r>
            <a:rPr lang="en-US" dirty="0" smtClean="0"/>
            <a:t>A</a:t>
          </a:r>
          <a:endParaRPr lang="en-US" dirty="0"/>
        </a:p>
      </dgm:t>
    </dgm:pt>
    <dgm:pt modelId="{B35695FC-5FD2-9641-A1E6-CD3B8DAE2E3A}" type="sibTrans" cxnId="{81F25902-5EF5-4F40-ADC4-C47A849262F0}">
      <dgm:prSet/>
      <dgm:spPr/>
      <dgm:t>
        <a:bodyPr/>
        <a:lstStyle/>
        <a:p>
          <a:endParaRPr lang="en-US"/>
        </a:p>
      </dgm:t>
    </dgm:pt>
    <dgm:pt modelId="{876FCD70-D1F3-8A48-B1F9-61EF9C0E3B62}" type="parTrans" cxnId="{81F25902-5EF5-4F40-ADC4-C47A849262F0}">
      <dgm:prSet/>
      <dgm:spPr/>
      <dgm:t>
        <a:bodyPr/>
        <a:lstStyle/>
        <a:p>
          <a:endParaRPr lang="en-US"/>
        </a:p>
      </dgm:t>
    </dgm:pt>
    <dgm:pt modelId="{A487025D-9ACD-C14D-9C1F-543B3D76558F}" type="pres">
      <dgm:prSet presAssocID="{CB6BEC20-2C15-0942-8D68-EF02851695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1ACE3C-F3FB-054A-9746-06E488F3D0E7}" type="pres">
      <dgm:prSet presAssocID="{0672FFC4-B61A-7F41-BEEA-BD31EA2343D4}" presName="linNode" presStyleCnt="0"/>
      <dgm:spPr/>
    </dgm:pt>
    <dgm:pt modelId="{EEF6B2EC-FB4E-9D49-A897-0F8FABDC2D45}" type="pres">
      <dgm:prSet presAssocID="{0672FFC4-B61A-7F41-BEEA-BD31EA2343D4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A338E-B988-4448-9590-B6C9F39A3853}" type="pres">
      <dgm:prSet presAssocID="{0672FFC4-B61A-7F41-BEEA-BD31EA2343D4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AE325C-FA1F-5242-87D3-BBE9939C8704}" type="pres">
      <dgm:prSet presAssocID="{B35695FC-5FD2-9641-A1E6-CD3B8DAE2E3A}" presName="sp" presStyleCnt="0"/>
      <dgm:spPr/>
    </dgm:pt>
    <dgm:pt modelId="{3A4E1E18-4255-8D4D-A830-207C15722FC0}" type="pres">
      <dgm:prSet presAssocID="{B3E4B7F3-6D4F-B54E-94EB-F0A3459ADD09}" presName="linNode" presStyleCnt="0"/>
      <dgm:spPr/>
    </dgm:pt>
    <dgm:pt modelId="{31BF95D8-E4FB-AD4E-8408-9CC40DF354D9}" type="pres">
      <dgm:prSet presAssocID="{B3E4B7F3-6D4F-B54E-94EB-F0A3459ADD0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A6C54-0B0A-0147-BFE7-9E87C7727926}" type="pres">
      <dgm:prSet presAssocID="{B3E4B7F3-6D4F-B54E-94EB-F0A3459ADD0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5EA4B-3B5F-4346-8063-E53BA8DE10C6}" type="pres">
      <dgm:prSet presAssocID="{A2618FA6-B526-0842-93A7-EFECBC084227}" presName="sp" presStyleCnt="0"/>
      <dgm:spPr/>
    </dgm:pt>
    <dgm:pt modelId="{C19F0C50-94E9-AE40-A458-2A4BDD6173EC}" type="pres">
      <dgm:prSet presAssocID="{5874B75D-6931-134A-BF43-0354F766A23C}" presName="linNode" presStyleCnt="0"/>
      <dgm:spPr/>
    </dgm:pt>
    <dgm:pt modelId="{F68E439E-73A1-964A-A056-55D357637039}" type="pres">
      <dgm:prSet presAssocID="{5874B75D-6931-134A-BF43-0354F766A23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F125BF-3D8F-3445-B8EA-F1F0E0032A17}" type="pres">
      <dgm:prSet presAssocID="{5874B75D-6931-134A-BF43-0354F766A23C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35A4F-00C9-9748-AB23-D1BA7E30E3C1}" type="pres">
      <dgm:prSet presAssocID="{22D75EDC-0EA6-1948-B8FA-F7F0B84ACD4C}" presName="sp" presStyleCnt="0"/>
      <dgm:spPr/>
    </dgm:pt>
    <dgm:pt modelId="{9A81A11B-21E1-7143-A9CE-4FEF94A23349}" type="pres">
      <dgm:prSet presAssocID="{DF0CB98B-3480-A24A-A5B9-C170D4B6C2C4}" presName="linNode" presStyleCnt="0"/>
      <dgm:spPr/>
    </dgm:pt>
    <dgm:pt modelId="{9FFC0D41-DAF5-7A4A-9CA7-3DEA5C3C8817}" type="pres">
      <dgm:prSet presAssocID="{DF0CB98B-3480-A24A-A5B9-C170D4B6C2C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BA37F-A26A-F24B-BEC9-8B6FAC22E0C9}" type="pres">
      <dgm:prSet presAssocID="{DF0CB98B-3480-A24A-A5B9-C170D4B6C2C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7904C3-EB0B-2142-B13E-9271870C9A02}" type="presOf" srcId="{BD7F125F-7484-3C40-83C1-39CF5678B5F8}" destId="{EA5A338E-B988-4448-9590-B6C9F39A3853}" srcOrd="0" destOrd="0" presId="urn:microsoft.com/office/officeart/2005/8/layout/vList5"/>
    <dgm:cxn modelId="{17FB3C79-C18C-4E49-B59A-3513464D4948}" type="presOf" srcId="{CB6BEC20-2C15-0942-8D68-EF028516956D}" destId="{A487025D-9ACD-C14D-9C1F-543B3D76558F}" srcOrd="0" destOrd="0" presId="urn:microsoft.com/office/officeart/2005/8/layout/vList5"/>
    <dgm:cxn modelId="{2312B1DE-1D30-5A4A-AF95-B0CEB2B08E7A}" srcId="{CB6BEC20-2C15-0942-8D68-EF028516956D}" destId="{B3E4B7F3-6D4F-B54E-94EB-F0A3459ADD09}" srcOrd="1" destOrd="0" parTransId="{9BFDB0E4-3053-9B44-9535-2FE9503B039B}" sibTransId="{A2618FA6-B526-0842-93A7-EFECBC084227}"/>
    <dgm:cxn modelId="{13F20FD0-C19D-F948-A2ED-DAD553095004}" type="presOf" srcId="{5874B75D-6931-134A-BF43-0354F766A23C}" destId="{F68E439E-73A1-964A-A056-55D357637039}" srcOrd="0" destOrd="0" presId="urn:microsoft.com/office/officeart/2005/8/layout/vList5"/>
    <dgm:cxn modelId="{944FE681-DE11-1745-9210-8DBE3D29F79A}" srcId="{DF0CB98B-3480-A24A-A5B9-C170D4B6C2C4}" destId="{FD6EFBD0-6E0A-2B4E-A9FC-E1EC65F2606F}" srcOrd="0" destOrd="0" parTransId="{419EFF2F-F660-4F43-88D1-C1F40C92DFEA}" sibTransId="{35691213-4CAA-F242-8338-59A55BF7190B}"/>
    <dgm:cxn modelId="{64190115-AB57-3D45-BF61-B0379121E375}" srcId="{5874B75D-6931-134A-BF43-0354F766A23C}" destId="{3E2F15B0-5BD5-3F44-8F33-8FD7BA7F7899}" srcOrd="0" destOrd="0" parTransId="{0EE73C36-5A64-9A4F-8D38-EA527ACC42CE}" sibTransId="{197F22CF-F537-B74E-B80D-2F53D13EC735}"/>
    <dgm:cxn modelId="{E9FA1D9B-99B1-B440-8A8C-0C1BB440BE92}" srcId="{CB6BEC20-2C15-0942-8D68-EF028516956D}" destId="{5874B75D-6931-134A-BF43-0354F766A23C}" srcOrd="2" destOrd="0" parTransId="{DE816D2A-AF4B-6441-8A32-01D036DD9071}" sibTransId="{22D75EDC-0EA6-1948-B8FA-F7F0B84ACD4C}"/>
    <dgm:cxn modelId="{7E03C91F-AA3D-7E41-82F0-7422D192117D}" srcId="{0672FFC4-B61A-7F41-BEEA-BD31EA2343D4}" destId="{BD7F125F-7484-3C40-83C1-39CF5678B5F8}" srcOrd="0" destOrd="0" parTransId="{8DEEF8DD-37DE-5E49-A036-99D35DAF94A9}" sibTransId="{2A941941-4397-ED48-8BB3-F23CEE73DD96}"/>
    <dgm:cxn modelId="{AA6BBA6E-C5F8-6A46-A29E-167C3BB69702}" type="presOf" srcId="{3E2F15B0-5BD5-3F44-8F33-8FD7BA7F7899}" destId="{54F125BF-3D8F-3445-B8EA-F1F0E0032A17}" srcOrd="0" destOrd="0" presId="urn:microsoft.com/office/officeart/2005/8/layout/vList5"/>
    <dgm:cxn modelId="{29FD6589-C559-9D46-BDC7-4654175D1DEF}" type="presOf" srcId="{B3E4B7F3-6D4F-B54E-94EB-F0A3459ADD09}" destId="{31BF95D8-E4FB-AD4E-8408-9CC40DF354D9}" srcOrd="0" destOrd="0" presId="urn:microsoft.com/office/officeart/2005/8/layout/vList5"/>
    <dgm:cxn modelId="{81F25902-5EF5-4F40-ADC4-C47A849262F0}" srcId="{CB6BEC20-2C15-0942-8D68-EF028516956D}" destId="{0672FFC4-B61A-7F41-BEEA-BD31EA2343D4}" srcOrd="0" destOrd="0" parTransId="{876FCD70-D1F3-8A48-B1F9-61EF9C0E3B62}" sibTransId="{B35695FC-5FD2-9641-A1E6-CD3B8DAE2E3A}"/>
    <dgm:cxn modelId="{4F316592-1A22-354F-AED8-4C07AFDAD323}" type="presOf" srcId="{DF0CB98B-3480-A24A-A5B9-C170D4B6C2C4}" destId="{9FFC0D41-DAF5-7A4A-9CA7-3DEA5C3C8817}" srcOrd="0" destOrd="0" presId="urn:microsoft.com/office/officeart/2005/8/layout/vList5"/>
    <dgm:cxn modelId="{EEC16242-C076-1342-9767-51A252F51806}" type="presOf" srcId="{FD6EFBD0-6E0A-2B4E-A9FC-E1EC65F2606F}" destId="{8C2BA37F-A26A-F24B-BEC9-8B6FAC22E0C9}" srcOrd="0" destOrd="0" presId="urn:microsoft.com/office/officeart/2005/8/layout/vList5"/>
    <dgm:cxn modelId="{56201FDD-F4FA-2841-9A1D-45C9F98F8476}" srcId="{CB6BEC20-2C15-0942-8D68-EF028516956D}" destId="{DF0CB98B-3480-A24A-A5B9-C170D4B6C2C4}" srcOrd="3" destOrd="0" parTransId="{25349B55-0FE2-D340-BB1D-4E946E7FFCFC}" sibTransId="{F87FF51C-7CD9-7144-B6B0-DEA62347F7BF}"/>
    <dgm:cxn modelId="{DCFF01AA-73BC-CD4E-83FB-ED0F8F5D78BB}" srcId="{B3E4B7F3-6D4F-B54E-94EB-F0A3459ADD09}" destId="{10F9F853-9393-3843-8BB7-F71749B529FF}" srcOrd="0" destOrd="0" parTransId="{51BF43DA-1834-3A45-ABC7-0FBFCBC53919}" sibTransId="{FCE0E44D-000A-4D4B-AB8D-90C8A5C1ED61}"/>
    <dgm:cxn modelId="{9ED50C5A-864F-1447-8783-2AAE3B12A636}" type="presOf" srcId="{0672FFC4-B61A-7F41-BEEA-BD31EA2343D4}" destId="{EEF6B2EC-FB4E-9D49-A897-0F8FABDC2D45}" srcOrd="0" destOrd="0" presId="urn:microsoft.com/office/officeart/2005/8/layout/vList5"/>
    <dgm:cxn modelId="{BA7F0E3D-E6EA-4949-B960-4471A00C6567}" type="presOf" srcId="{10F9F853-9393-3843-8BB7-F71749B529FF}" destId="{9FAA6C54-0B0A-0147-BFE7-9E87C7727926}" srcOrd="0" destOrd="0" presId="urn:microsoft.com/office/officeart/2005/8/layout/vList5"/>
    <dgm:cxn modelId="{1A5A794B-2FA1-CE49-B249-EDB19B844A59}" type="presParOf" srcId="{A487025D-9ACD-C14D-9C1F-543B3D76558F}" destId="{FE1ACE3C-F3FB-054A-9746-06E488F3D0E7}" srcOrd="0" destOrd="0" presId="urn:microsoft.com/office/officeart/2005/8/layout/vList5"/>
    <dgm:cxn modelId="{456DD58E-DF8D-154B-A0DC-451B6E7D2B84}" type="presParOf" srcId="{FE1ACE3C-F3FB-054A-9746-06E488F3D0E7}" destId="{EEF6B2EC-FB4E-9D49-A897-0F8FABDC2D45}" srcOrd="0" destOrd="0" presId="urn:microsoft.com/office/officeart/2005/8/layout/vList5"/>
    <dgm:cxn modelId="{4511A2EF-779A-BD46-9344-EE8219EB91EE}" type="presParOf" srcId="{FE1ACE3C-F3FB-054A-9746-06E488F3D0E7}" destId="{EA5A338E-B988-4448-9590-B6C9F39A3853}" srcOrd="1" destOrd="0" presId="urn:microsoft.com/office/officeart/2005/8/layout/vList5"/>
    <dgm:cxn modelId="{DFAA5890-C148-B74A-A470-B2B94FFC2B03}" type="presParOf" srcId="{A487025D-9ACD-C14D-9C1F-543B3D76558F}" destId="{8DAE325C-FA1F-5242-87D3-BBE9939C8704}" srcOrd="1" destOrd="0" presId="urn:microsoft.com/office/officeart/2005/8/layout/vList5"/>
    <dgm:cxn modelId="{E92766BA-3589-FB4F-A5AA-A8FA44A52A6F}" type="presParOf" srcId="{A487025D-9ACD-C14D-9C1F-543B3D76558F}" destId="{3A4E1E18-4255-8D4D-A830-207C15722FC0}" srcOrd="2" destOrd="0" presId="urn:microsoft.com/office/officeart/2005/8/layout/vList5"/>
    <dgm:cxn modelId="{3160C7E9-C12E-8643-9393-3CB04D8102FE}" type="presParOf" srcId="{3A4E1E18-4255-8D4D-A830-207C15722FC0}" destId="{31BF95D8-E4FB-AD4E-8408-9CC40DF354D9}" srcOrd="0" destOrd="0" presId="urn:microsoft.com/office/officeart/2005/8/layout/vList5"/>
    <dgm:cxn modelId="{602C1743-11DF-184E-9025-EF1DA0C58D62}" type="presParOf" srcId="{3A4E1E18-4255-8D4D-A830-207C15722FC0}" destId="{9FAA6C54-0B0A-0147-BFE7-9E87C7727926}" srcOrd="1" destOrd="0" presId="urn:microsoft.com/office/officeart/2005/8/layout/vList5"/>
    <dgm:cxn modelId="{10BBDAE6-B2E2-9A4F-9CA8-5FA4CF45F75A}" type="presParOf" srcId="{A487025D-9ACD-C14D-9C1F-543B3D76558F}" destId="{5FB5EA4B-3B5F-4346-8063-E53BA8DE10C6}" srcOrd="3" destOrd="0" presId="urn:microsoft.com/office/officeart/2005/8/layout/vList5"/>
    <dgm:cxn modelId="{72DD1365-0BE8-6F4C-9E0D-1B6BAE84D19C}" type="presParOf" srcId="{A487025D-9ACD-C14D-9C1F-543B3D76558F}" destId="{C19F0C50-94E9-AE40-A458-2A4BDD6173EC}" srcOrd="4" destOrd="0" presId="urn:microsoft.com/office/officeart/2005/8/layout/vList5"/>
    <dgm:cxn modelId="{DC5168D3-A7A9-2642-9950-51BA866601F0}" type="presParOf" srcId="{C19F0C50-94E9-AE40-A458-2A4BDD6173EC}" destId="{F68E439E-73A1-964A-A056-55D357637039}" srcOrd="0" destOrd="0" presId="urn:microsoft.com/office/officeart/2005/8/layout/vList5"/>
    <dgm:cxn modelId="{0610E310-D2DF-0848-B156-DFDD7D7F8E14}" type="presParOf" srcId="{C19F0C50-94E9-AE40-A458-2A4BDD6173EC}" destId="{54F125BF-3D8F-3445-B8EA-F1F0E0032A17}" srcOrd="1" destOrd="0" presId="urn:microsoft.com/office/officeart/2005/8/layout/vList5"/>
    <dgm:cxn modelId="{E583F53E-616B-584C-B1A7-FFBECA5D235C}" type="presParOf" srcId="{A487025D-9ACD-C14D-9C1F-543B3D76558F}" destId="{84835A4F-00C9-9748-AB23-D1BA7E30E3C1}" srcOrd="5" destOrd="0" presId="urn:microsoft.com/office/officeart/2005/8/layout/vList5"/>
    <dgm:cxn modelId="{D2711674-F860-214A-84A2-413B889EA0DA}" type="presParOf" srcId="{A487025D-9ACD-C14D-9C1F-543B3D76558F}" destId="{9A81A11B-21E1-7143-A9CE-4FEF94A23349}" srcOrd="6" destOrd="0" presId="urn:microsoft.com/office/officeart/2005/8/layout/vList5"/>
    <dgm:cxn modelId="{1138CC24-29A9-714A-8F7F-8DC9E7427DE8}" type="presParOf" srcId="{9A81A11B-21E1-7143-A9CE-4FEF94A23349}" destId="{9FFC0D41-DAF5-7A4A-9CA7-3DEA5C3C8817}" srcOrd="0" destOrd="0" presId="urn:microsoft.com/office/officeart/2005/8/layout/vList5"/>
    <dgm:cxn modelId="{62E77829-5E70-FF46-9725-FA4425D84EDD}" type="presParOf" srcId="{9A81A11B-21E1-7143-A9CE-4FEF94A23349}" destId="{8C2BA37F-A26A-F24B-BEC9-8B6FAC22E0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BEC20-2C15-0942-8D68-EF028516956D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2FFC4-B61A-7F41-BEEA-BD31EA2343D4}">
      <dgm:prSet phldrT="[Text]"/>
      <dgm:spPr/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876FCD70-D1F3-8A48-B1F9-61EF9C0E3B62}" type="parTrans" cxnId="{81F25902-5EF5-4F40-ADC4-C47A849262F0}">
      <dgm:prSet/>
      <dgm:spPr/>
      <dgm:t>
        <a:bodyPr/>
        <a:lstStyle/>
        <a:p>
          <a:endParaRPr lang="en-US"/>
        </a:p>
      </dgm:t>
    </dgm:pt>
    <dgm:pt modelId="{B35695FC-5FD2-9641-A1E6-CD3B8DAE2E3A}" type="sibTrans" cxnId="{81F25902-5EF5-4F40-ADC4-C47A849262F0}">
      <dgm:prSet/>
      <dgm:spPr/>
      <dgm:t>
        <a:bodyPr/>
        <a:lstStyle/>
        <a:p>
          <a:endParaRPr lang="en-US"/>
        </a:p>
      </dgm:t>
    </dgm:pt>
    <dgm:pt modelId="{BD7F125F-7484-3C40-83C1-39CF5678B5F8}">
      <dgm:prSet phldrT="[Text]"/>
      <dgm:spPr/>
      <dgm:t>
        <a:bodyPr/>
        <a:lstStyle/>
        <a:p>
          <a:r>
            <a:rPr lang="en-US" dirty="0" smtClean="0"/>
            <a:t>Basically</a:t>
          </a:r>
          <a:endParaRPr lang="en-US" dirty="0"/>
        </a:p>
      </dgm:t>
    </dgm:pt>
    <dgm:pt modelId="{8DEEF8DD-37DE-5E49-A036-99D35DAF94A9}" type="parTrans" cxnId="{7E03C91F-AA3D-7E41-82F0-7422D192117D}">
      <dgm:prSet/>
      <dgm:spPr/>
      <dgm:t>
        <a:bodyPr/>
        <a:lstStyle/>
        <a:p>
          <a:endParaRPr lang="en-US"/>
        </a:p>
      </dgm:t>
    </dgm:pt>
    <dgm:pt modelId="{2A941941-4397-ED48-8BB3-F23CEE73DD96}" type="sibTrans" cxnId="{7E03C91F-AA3D-7E41-82F0-7422D192117D}">
      <dgm:prSet/>
      <dgm:spPr/>
      <dgm:t>
        <a:bodyPr/>
        <a:lstStyle/>
        <a:p>
          <a:endParaRPr lang="en-US"/>
        </a:p>
      </dgm:t>
    </dgm:pt>
    <dgm:pt modelId="{B3E4B7F3-6D4F-B54E-94EB-F0A3459ADD09}">
      <dgm:prSet phldrT="[Text]"/>
      <dgm:spPr/>
      <dgm:t>
        <a:bodyPr/>
        <a:lstStyle/>
        <a:p>
          <a:r>
            <a:rPr lang="en-US" dirty="0" smtClean="0"/>
            <a:t>A</a:t>
          </a:r>
          <a:endParaRPr lang="en-US" dirty="0"/>
        </a:p>
      </dgm:t>
    </dgm:pt>
    <dgm:pt modelId="{9BFDB0E4-3053-9B44-9535-2FE9503B039B}" type="parTrans" cxnId="{2312B1DE-1D30-5A4A-AF95-B0CEB2B08E7A}">
      <dgm:prSet/>
      <dgm:spPr/>
      <dgm:t>
        <a:bodyPr/>
        <a:lstStyle/>
        <a:p>
          <a:endParaRPr lang="en-US"/>
        </a:p>
      </dgm:t>
    </dgm:pt>
    <dgm:pt modelId="{A2618FA6-B526-0842-93A7-EFECBC084227}" type="sibTrans" cxnId="{2312B1DE-1D30-5A4A-AF95-B0CEB2B08E7A}">
      <dgm:prSet/>
      <dgm:spPr/>
      <dgm:t>
        <a:bodyPr/>
        <a:lstStyle/>
        <a:p>
          <a:endParaRPr lang="en-US"/>
        </a:p>
      </dgm:t>
    </dgm:pt>
    <dgm:pt modelId="{10F9F853-9393-3843-8BB7-F71749B529FF}">
      <dgm:prSet phldrT="[Text]"/>
      <dgm:spPr/>
      <dgm:t>
        <a:bodyPr/>
        <a:lstStyle/>
        <a:p>
          <a:r>
            <a:rPr lang="en-US" dirty="0" smtClean="0"/>
            <a:t>Available</a:t>
          </a:r>
          <a:endParaRPr lang="en-US" dirty="0"/>
        </a:p>
      </dgm:t>
    </dgm:pt>
    <dgm:pt modelId="{51BF43DA-1834-3A45-ABC7-0FBFCBC53919}" type="parTrans" cxnId="{DCFF01AA-73BC-CD4E-83FB-ED0F8F5D78BB}">
      <dgm:prSet/>
      <dgm:spPr/>
      <dgm:t>
        <a:bodyPr/>
        <a:lstStyle/>
        <a:p>
          <a:endParaRPr lang="en-US"/>
        </a:p>
      </dgm:t>
    </dgm:pt>
    <dgm:pt modelId="{FCE0E44D-000A-4D4B-AB8D-90C8A5C1ED61}" type="sibTrans" cxnId="{DCFF01AA-73BC-CD4E-83FB-ED0F8F5D78BB}">
      <dgm:prSet/>
      <dgm:spPr/>
      <dgm:t>
        <a:bodyPr/>
        <a:lstStyle/>
        <a:p>
          <a:endParaRPr lang="en-US"/>
        </a:p>
      </dgm:t>
    </dgm:pt>
    <dgm:pt modelId="{5874B75D-6931-134A-BF43-0354F766A23C}">
      <dgm:prSet phldrT="[Text]"/>
      <dgm:spPr/>
      <dgm:t>
        <a:bodyPr/>
        <a:lstStyle/>
        <a:p>
          <a:r>
            <a:rPr lang="en-US" dirty="0" smtClean="0"/>
            <a:t>S</a:t>
          </a:r>
          <a:endParaRPr lang="en-US" dirty="0"/>
        </a:p>
      </dgm:t>
    </dgm:pt>
    <dgm:pt modelId="{DE816D2A-AF4B-6441-8A32-01D036DD9071}" type="parTrans" cxnId="{E9FA1D9B-99B1-B440-8A8C-0C1BB440BE92}">
      <dgm:prSet/>
      <dgm:spPr/>
      <dgm:t>
        <a:bodyPr/>
        <a:lstStyle/>
        <a:p>
          <a:endParaRPr lang="en-US"/>
        </a:p>
      </dgm:t>
    </dgm:pt>
    <dgm:pt modelId="{22D75EDC-0EA6-1948-B8FA-F7F0B84ACD4C}" type="sibTrans" cxnId="{E9FA1D9B-99B1-B440-8A8C-0C1BB440BE92}">
      <dgm:prSet/>
      <dgm:spPr/>
      <dgm:t>
        <a:bodyPr/>
        <a:lstStyle/>
        <a:p>
          <a:endParaRPr lang="en-US"/>
        </a:p>
      </dgm:t>
    </dgm:pt>
    <dgm:pt modelId="{3E2F15B0-5BD5-3F44-8F33-8FD7BA7F7899}">
      <dgm:prSet phldrT="[Text]"/>
      <dgm:spPr/>
      <dgm:t>
        <a:bodyPr/>
        <a:lstStyle/>
        <a:p>
          <a:r>
            <a:rPr lang="en-US" dirty="0" smtClean="0"/>
            <a:t>Soft state</a:t>
          </a:r>
          <a:endParaRPr lang="en-US" dirty="0"/>
        </a:p>
      </dgm:t>
    </dgm:pt>
    <dgm:pt modelId="{0EE73C36-5A64-9A4F-8D38-EA527ACC42CE}" type="parTrans" cxnId="{64190115-AB57-3D45-BF61-B0379121E375}">
      <dgm:prSet/>
      <dgm:spPr/>
      <dgm:t>
        <a:bodyPr/>
        <a:lstStyle/>
        <a:p>
          <a:endParaRPr lang="en-US"/>
        </a:p>
      </dgm:t>
    </dgm:pt>
    <dgm:pt modelId="{197F22CF-F537-B74E-B80D-2F53D13EC735}" type="sibTrans" cxnId="{64190115-AB57-3D45-BF61-B0379121E375}">
      <dgm:prSet/>
      <dgm:spPr/>
      <dgm:t>
        <a:bodyPr/>
        <a:lstStyle/>
        <a:p>
          <a:endParaRPr lang="en-US"/>
        </a:p>
      </dgm:t>
    </dgm:pt>
    <dgm:pt modelId="{DF0CB98B-3480-A24A-A5B9-C170D4B6C2C4}">
      <dgm:prSet/>
      <dgm:spPr/>
      <dgm:t>
        <a:bodyPr/>
        <a:lstStyle/>
        <a:p>
          <a:r>
            <a:rPr lang="en-US" dirty="0" smtClean="0"/>
            <a:t>E</a:t>
          </a:r>
          <a:endParaRPr lang="en-US" dirty="0"/>
        </a:p>
      </dgm:t>
    </dgm:pt>
    <dgm:pt modelId="{25349B55-0FE2-D340-BB1D-4E946E7FFCFC}" type="parTrans" cxnId="{56201FDD-F4FA-2841-9A1D-45C9F98F8476}">
      <dgm:prSet/>
      <dgm:spPr/>
      <dgm:t>
        <a:bodyPr/>
        <a:lstStyle/>
        <a:p>
          <a:endParaRPr lang="en-US"/>
        </a:p>
      </dgm:t>
    </dgm:pt>
    <dgm:pt modelId="{F87FF51C-7CD9-7144-B6B0-DEA62347F7BF}" type="sibTrans" cxnId="{56201FDD-F4FA-2841-9A1D-45C9F98F8476}">
      <dgm:prSet/>
      <dgm:spPr/>
      <dgm:t>
        <a:bodyPr/>
        <a:lstStyle/>
        <a:p>
          <a:endParaRPr lang="en-US"/>
        </a:p>
      </dgm:t>
    </dgm:pt>
    <dgm:pt modelId="{FD6EFBD0-6E0A-2B4E-A9FC-E1EC65F2606F}">
      <dgm:prSet/>
      <dgm:spPr/>
      <dgm:t>
        <a:bodyPr/>
        <a:lstStyle/>
        <a:p>
          <a:r>
            <a:rPr lang="en-US" dirty="0" smtClean="0"/>
            <a:t>Eventual consistency</a:t>
          </a:r>
          <a:endParaRPr lang="en-US" dirty="0"/>
        </a:p>
      </dgm:t>
    </dgm:pt>
    <dgm:pt modelId="{419EFF2F-F660-4F43-88D1-C1F40C92DFEA}" type="parTrans" cxnId="{944FE681-DE11-1745-9210-8DBE3D29F79A}">
      <dgm:prSet/>
      <dgm:spPr/>
      <dgm:t>
        <a:bodyPr/>
        <a:lstStyle/>
        <a:p>
          <a:endParaRPr lang="en-US"/>
        </a:p>
      </dgm:t>
    </dgm:pt>
    <dgm:pt modelId="{35691213-4CAA-F242-8338-59A55BF7190B}" type="sibTrans" cxnId="{944FE681-DE11-1745-9210-8DBE3D29F79A}">
      <dgm:prSet/>
      <dgm:spPr/>
      <dgm:t>
        <a:bodyPr/>
        <a:lstStyle/>
        <a:p>
          <a:endParaRPr lang="en-US"/>
        </a:p>
      </dgm:t>
    </dgm:pt>
    <dgm:pt modelId="{A487025D-9ACD-C14D-9C1F-543B3D76558F}" type="pres">
      <dgm:prSet presAssocID="{CB6BEC20-2C15-0942-8D68-EF02851695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1ACE3C-F3FB-054A-9746-06E488F3D0E7}" type="pres">
      <dgm:prSet presAssocID="{0672FFC4-B61A-7F41-BEEA-BD31EA2343D4}" presName="linNode" presStyleCnt="0"/>
      <dgm:spPr/>
    </dgm:pt>
    <dgm:pt modelId="{EEF6B2EC-FB4E-9D49-A897-0F8FABDC2D45}" type="pres">
      <dgm:prSet presAssocID="{0672FFC4-B61A-7F41-BEEA-BD31EA2343D4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A338E-B988-4448-9590-B6C9F39A3853}" type="pres">
      <dgm:prSet presAssocID="{0672FFC4-B61A-7F41-BEEA-BD31EA2343D4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AE325C-FA1F-5242-87D3-BBE9939C8704}" type="pres">
      <dgm:prSet presAssocID="{B35695FC-5FD2-9641-A1E6-CD3B8DAE2E3A}" presName="sp" presStyleCnt="0"/>
      <dgm:spPr/>
    </dgm:pt>
    <dgm:pt modelId="{3A4E1E18-4255-8D4D-A830-207C15722FC0}" type="pres">
      <dgm:prSet presAssocID="{B3E4B7F3-6D4F-B54E-94EB-F0A3459ADD09}" presName="linNode" presStyleCnt="0"/>
      <dgm:spPr/>
    </dgm:pt>
    <dgm:pt modelId="{31BF95D8-E4FB-AD4E-8408-9CC40DF354D9}" type="pres">
      <dgm:prSet presAssocID="{B3E4B7F3-6D4F-B54E-94EB-F0A3459ADD0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A6C54-0B0A-0147-BFE7-9E87C7727926}" type="pres">
      <dgm:prSet presAssocID="{B3E4B7F3-6D4F-B54E-94EB-F0A3459ADD0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5EA4B-3B5F-4346-8063-E53BA8DE10C6}" type="pres">
      <dgm:prSet presAssocID="{A2618FA6-B526-0842-93A7-EFECBC084227}" presName="sp" presStyleCnt="0"/>
      <dgm:spPr/>
    </dgm:pt>
    <dgm:pt modelId="{C19F0C50-94E9-AE40-A458-2A4BDD6173EC}" type="pres">
      <dgm:prSet presAssocID="{5874B75D-6931-134A-BF43-0354F766A23C}" presName="linNode" presStyleCnt="0"/>
      <dgm:spPr/>
    </dgm:pt>
    <dgm:pt modelId="{F68E439E-73A1-964A-A056-55D357637039}" type="pres">
      <dgm:prSet presAssocID="{5874B75D-6931-134A-BF43-0354F766A23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F125BF-3D8F-3445-B8EA-F1F0E0032A17}" type="pres">
      <dgm:prSet presAssocID="{5874B75D-6931-134A-BF43-0354F766A23C}" presName="descendantText" presStyleLbl="alignAccFollowNode1" presStyleIdx="2" presStyleCnt="4" custLinFactNeighborX="47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35A4F-00C9-9748-AB23-D1BA7E30E3C1}" type="pres">
      <dgm:prSet presAssocID="{22D75EDC-0EA6-1948-B8FA-F7F0B84ACD4C}" presName="sp" presStyleCnt="0"/>
      <dgm:spPr/>
    </dgm:pt>
    <dgm:pt modelId="{9A81A11B-21E1-7143-A9CE-4FEF94A23349}" type="pres">
      <dgm:prSet presAssocID="{DF0CB98B-3480-A24A-A5B9-C170D4B6C2C4}" presName="linNode" presStyleCnt="0"/>
      <dgm:spPr/>
    </dgm:pt>
    <dgm:pt modelId="{9FFC0D41-DAF5-7A4A-9CA7-3DEA5C3C8817}" type="pres">
      <dgm:prSet presAssocID="{DF0CB98B-3480-A24A-A5B9-C170D4B6C2C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BA37F-A26A-F24B-BEC9-8B6FAC22E0C9}" type="pres">
      <dgm:prSet presAssocID="{DF0CB98B-3480-A24A-A5B9-C170D4B6C2C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12B1DE-1D30-5A4A-AF95-B0CEB2B08E7A}" srcId="{CB6BEC20-2C15-0942-8D68-EF028516956D}" destId="{B3E4B7F3-6D4F-B54E-94EB-F0A3459ADD09}" srcOrd="1" destOrd="0" parTransId="{9BFDB0E4-3053-9B44-9535-2FE9503B039B}" sibTransId="{A2618FA6-B526-0842-93A7-EFECBC084227}"/>
    <dgm:cxn modelId="{AAD82DA1-157A-404C-89BB-663942AFE61D}" type="presOf" srcId="{3E2F15B0-5BD5-3F44-8F33-8FD7BA7F7899}" destId="{54F125BF-3D8F-3445-B8EA-F1F0E0032A17}" srcOrd="0" destOrd="0" presId="urn:microsoft.com/office/officeart/2005/8/layout/vList5"/>
    <dgm:cxn modelId="{944FE681-DE11-1745-9210-8DBE3D29F79A}" srcId="{DF0CB98B-3480-A24A-A5B9-C170D4B6C2C4}" destId="{FD6EFBD0-6E0A-2B4E-A9FC-E1EC65F2606F}" srcOrd="0" destOrd="0" parTransId="{419EFF2F-F660-4F43-88D1-C1F40C92DFEA}" sibTransId="{35691213-4CAA-F242-8338-59A55BF7190B}"/>
    <dgm:cxn modelId="{64190115-AB57-3D45-BF61-B0379121E375}" srcId="{5874B75D-6931-134A-BF43-0354F766A23C}" destId="{3E2F15B0-5BD5-3F44-8F33-8FD7BA7F7899}" srcOrd="0" destOrd="0" parTransId="{0EE73C36-5A64-9A4F-8D38-EA527ACC42CE}" sibTransId="{197F22CF-F537-B74E-B80D-2F53D13EC735}"/>
    <dgm:cxn modelId="{E9FA1D9B-99B1-B440-8A8C-0C1BB440BE92}" srcId="{CB6BEC20-2C15-0942-8D68-EF028516956D}" destId="{5874B75D-6931-134A-BF43-0354F766A23C}" srcOrd="2" destOrd="0" parTransId="{DE816D2A-AF4B-6441-8A32-01D036DD9071}" sibTransId="{22D75EDC-0EA6-1948-B8FA-F7F0B84ACD4C}"/>
    <dgm:cxn modelId="{53F08595-F29D-2841-A695-1C832AAE3B42}" type="presOf" srcId="{B3E4B7F3-6D4F-B54E-94EB-F0A3459ADD09}" destId="{31BF95D8-E4FB-AD4E-8408-9CC40DF354D9}" srcOrd="0" destOrd="0" presId="urn:microsoft.com/office/officeart/2005/8/layout/vList5"/>
    <dgm:cxn modelId="{7E03C91F-AA3D-7E41-82F0-7422D192117D}" srcId="{0672FFC4-B61A-7F41-BEEA-BD31EA2343D4}" destId="{BD7F125F-7484-3C40-83C1-39CF5678B5F8}" srcOrd="0" destOrd="0" parTransId="{8DEEF8DD-37DE-5E49-A036-99D35DAF94A9}" sibTransId="{2A941941-4397-ED48-8BB3-F23CEE73DD96}"/>
    <dgm:cxn modelId="{8C65EBFB-1EEF-B74C-99D7-1413C81FB5D0}" type="presOf" srcId="{10F9F853-9393-3843-8BB7-F71749B529FF}" destId="{9FAA6C54-0B0A-0147-BFE7-9E87C7727926}" srcOrd="0" destOrd="0" presId="urn:microsoft.com/office/officeart/2005/8/layout/vList5"/>
    <dgm:cxn modelId="{81F25902-5EF5-4F40-ADC4-C47A849262F0}" srcId="{CB6BEC20-2C15-0942-8D68-EF028516956D}" destId="{0672FFC4-B61A-7F41-BEEA-BD31EA2343D4}" srcOrd="0" destOrd="0" parTransId="{876FCD70-D1F3-8A48-B1F9-61EF9C0E3B62}" sibTransId="{B35695FC-5FD2-9641-A1E6-CD3B8DAE2E3A}"/>
    <dgm:cxn modelId="{71A3655B-5850-354E-BCCF-BB31240EF47E}" type="presOf" srcId="{0672FFC4-B61A-7F41-BEEA-BD31EA2343D4}" destId="{EEF6B2EC-FB4E-9D49-A897-0F8FABDC2D45}" srcOrd="0" destOrd="0" presId="urn:microsoft.com/office/officeart/2005/8/layout/vList5"/>
    <dgm:cxn modelId="{A883AC4A-AF06-2D46-AF46-D124CC82D242}" type="presOf" srcId="{CB6BEC20-2C15-0942-8D68-EF028516956D}" destId="{A487025D-9ACD-C14D-9C1F-543B3D76558F}" srcOrd="0" destOrd="0" presId="urn:microsoft.com/office/officeart/2005/8/layout/vList5"/>
    <dgm:cxn modelId="{56201FDD-F4FA-2841-9A1D-45C9F98F8476}" srcId="{CB6BEC20-2C15-0942-8D68-EF028516956D}" destId="{DF0CB98B-3480-A24A-A5B9-C170D4B6C2C4}" srcOrd="3" destOrd="0" parTransId="{25349B55-0FE2-D340-BB1D-4E946E7FFCFC}" sibTransId="{F87FF51C-7CD9-7144-B6B0-DEA62347F7BF}"/>
    <dgm:cxn modelId="{DCFF01AA-73BC-CD4E-83FB-ED0F8F5D78BB}" srcId="{B3E4B7F3-6D4F-B54E-94EB-F0A3459ADD09}" destId="{10F9F853-9393-3843-8BB7-F71749B529FF}" srcOrd="0" destOrd="0" parTransId="{51BF43DA-1834-3A45-ABC7-0FBFCBC53919}" sibTransId="{FCE0E44D-000A-4D4B-AB8D-90C8A5C1ED61}"/>
    <dgm:cxn modelId="{64A2E5FE-F55C-0441-B26B-3522C3CC6D7B}" type="presOf" srcId="{5874B75D-6931-134A-BF43-0354F766A23C}" destId="{F68E439E-73A1-964A-A056-55D357637039}" srcOrd="0" destOrd="0" presId="urn:microsoft.com/office/officeart/2005/8/layout/vList5"/>
    <dgm:cxn modelId="{5D179B30-BADE-0D48-AC84-19DB5D0E5B80}" type="presOf" srcId="{DF0CB98B-3480-A24A-A5B9-C170D4B6C2C4}" destId="{9FFC0D41-DAF5-7A4A-9CA7-3DEA5C3C8817}" srcOrd="0" destOrd="0" presId="urn:microsoft.com/office/officeart/2005/8/layout/vList5"/>
    <dgm:cxn modelId="{CD6BBBF4-0696-1B4E-9C21-5C6E2810C3FB}" type="presOf" srcId="{BD7F125F-7484-3C40-83C1-39CF5678B5F8}" destId="{EA5A338E-B988-4448-9590-B6C9F39A3853}" srcOrd="0" destOrd="0" presId="urn:microsoft.com/office/officeart/2005/8/layout/vList5"/>
    <dgm:cxn modelId="{DFAA4095-EA0C-0C46-9684-05C6FB787C39}" type="presOf" srcId="{FD6EFBD0-6E0A-2B4E-A9FC-E1EC65F2606F}" destId="{8C2BA37F-A26A-F24B-BEC9-8B6FAC22E0C9}" srcOrd="0" destOrd="0" presId="urn:microsoft.com/office/officeart/2005/8/layout/vList5"/>
    <dgm:cxn modelId="{09F34D18-AB1F-2340-96F4-2571D6DECCD7}" type="presParOf" srcId="{A487025D-9ACD-C14D-9C1F-543B3D76558F}" destId="{FE1ACE3C-F3FB-054A-9746-06E488F3D0E7}" srcOrd="0" destOrd="0" presId="urn:microsoft.com/office/officeart/2005/8/layout/vList5"/>
    <dgm:cxn modelId="{28807289-24B3-C843-85CD-686065C9715E}" type="presParOf" srcId="{FE1ACE3C-F3FB-054A-9746-06E488F3D0E7}" destId="{EEF6B2EC-FB4E-9D49-A897-0F8FABDC2D45}" srcOrd="0" destOrd="0" presId="urn:microsoft.com/office/officeart/2005/8/layout/vList5"/>
    <dgm:cxn modelId="{D01D6C39-7D49-4D48-B250-4999E2B40C5F}" type="presParOf" srcId="{FE1ACE3C-F3FB-054A-9746-06E488F3D0E7}" destId="{EA5A338E-B988-4448-9590-B6C9F39A3853}" srcOrd="1" destOrd="0" presId="urn:microsoft.com/office/officeart/2005/8/layout/vList5"/>
    <dgm:cxn modelId="{0AB05D0C-64AE-0643-9210-0CC9553C97FF}" type="presParOf" srcId="{A487025D-9ACD-C14D-9C1F-543B3D76558F}" destId="{8DAE325C-FA1F-5242-87D3-BBE9939C8704}" srcOrd="1" destOrd="0" presId="urn:microsoft.com/office/officeart/2005/8/layout/vList5"/>
    <dgm:cxn modelId="{5BA12C2C-6841-5C40-9834-F94341518111}" type="presParOf" srcId="{A487025D-9ACD-C14D-9C1F-543B3D76558F}" destId="{3A4E1E18-4255-8D4D-A830-207C15722FC0}" srcOrd="2" destOrd="0" presId="urn:microsoft.com/office/officeart/2005/8/layout/vList5"/>
    <dgm:cxn modelId="{7A5F212B-7436-B147-B18B-62EE75FA8722}" type="presParOf" srcId="{3A4E1E18-4255-8D4D-A830-207C15722FC0}" destId="{31BF95D8-E4FB-AD4E-8408-9CC40DF354D9}" srcOrd="0" destOrd="0" presId="urn:microsoft.com/office/officeart/2005/8/layout/vList5"/>
    <dgm:cxn modelId="{94242445-E137-3C4D-9BC2-4E1967DCA279}" type="presParOf" srcId="{3A4E1E18-4255-8D4D-A830-207C15722FC0}" destId="{9FAA6C54-0B0A-0147-BFE7-9E87C7727926}" srcOrd="1" destOrd="0" presId="urn:microsoft.com/office/officeart/2005/8/layout/vList5"/>
    <dgm:cxn modelId="{12900991-9008-2D48-A719-FED1635703DC}" type="presParOf" srcId="{A487025D-9ACD-C14D-9C1F-543B3D76558F}" destId="{5FB5EA4B-3B5F-4346-8063-E53BA8DE10C6}" srcOrd="3" destOrd="0" presId="urn:microsoft.com/office/officeart/2005/8/layout/vList5"/>
    <dgm:cxn modelId="{866C2F7D-EA8C-B742-B40B-D0E06DF10B44}" type="presParOf" srcId="{A487025D-9ACD-C14D-9C1F-543B3D76558F}" destId="{C19F0C50-94E9-AE40-A458-2A4BDD6173EC}" srcOrd="4" destOrd="0" presId="urn:microsoft.com/office/officeart/2005/8/layout/vList5"/>
    <dgm:cxn modelId="{9D96FA57-A4FB-694D-92D2-FAE4C1F201BA}" type="presParOf" srcId="{C19F0C50-94E9-AE40-A458-2A4BDD6173EC}" destId="{F68E439E-73A1-964A-A056-55D357637039}" srcOrd="0" destOrd="0" presId="urn:microsoft.com/office/officeart/2005/8/layout/vList5"/>
    <dgm:cxn modelId="{EDA84309-ADC9-D541-AEE4-9D124BE44EFD}" type="presParOf" srcId="{C19F0C50-94E9-AE40-A458-2A4BDD6173EC}" destId="{54F125BF-3D8F-3445-B8EA-F1F0E0032A17}" srcOrd="1" destOrd="0" presId="urn:microsoft.com/office/officeart/2005/8/layout/vList5"/>
    <dgm:cxn modelId="{EFF07F60-6C45-9643-A440-AC94303DE00E}" type="presParOf" srcId="{A487025D-9ACD-C14D-9C1F-543B3D76558F}" destId="{84835A4F-00C9-9748-AB23-D1BA7E30E3C1}" srcOrd="5" destOrd="0" presId="urn:microsoft.com/office/officeart/2005/8/layout/vList5"/>
    <dgm:cxn modelId="{159A6B44-F1E1-384A-95BC-908151CE8635}" type="presParOf" srcId="{A487025D-9ACD-C14D-9C1F-543B3D76558F}" destId="{9A81A11B-21E1-7143-A9CE-4FEF94A23349}" srcOrd="6" destOrd="0" presId="urn:microsoft.com/office/officeart/2005/8/layout/vList5"/>
    <dgm:cxn modelId="{C679670D-1B12-E44F-9BAE-B5E926E806AC}" type="presParOf" srcId="{9A81A11B-21E1-7143-A9CE-4FEF94A23349}" destId="{9FFC0D41-DAF5-7A4A-9CA7-3DEA5C3C8817}" srcOrd="0" destOrd="0" presId="urn:microsoft.com/office/officeart/2005/8/layout/vList5"/>
    <dgm:cxn modelId="{6DAD79AF-6846-164E-A43B-933BF1983730}" type="presParOf" srcId="{9A81A11B-21E1-7143-A9CE-4FEF94A23349}" destId="{8C2BA37F-A26A-F24B-BEC9-8B6FAC22E0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A338E-B988-4448-9590-B6C9F39A3853}">
      <dsp:nvSpPr>
        <dsp:cNvPr id="0" name=""/>
        <dsp:cNvSpPr/>
      </dsp:nvSpPr>
      <dsp:spPr>
        <a:xfrm rot="5400000">
          <a:off x="5887471" y="-2390133"/>
          <a:ext cx="969760" cy="59975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900" kern="1200" dirty="0" smtClean="0"/>
            <a:t>Atomicity</a:t>
          </a:r>
          <a:endParaRPr lang="en-US" sz="4900" kern="1200" dirty="0"/>
        </a:p>
      </dsp:txBody>
      <dsp:txXfrm rot="-5400000">
        <a:off x="3373598" y="171080"/>
        <a:ext cx="5950167" cy="875080"/>
      </dsp:txXfrm>
    </dsp:sp>
    <dsp:sp modelId="{EEF6B2EC-FB4E-9D49-A897-0F8FABDC2D45}">
      <dsp:nvSpPr>
        <dsp:cNvPr id="0" name=""/>
        <dsp:cNvSpPr/>
      </dsp:nvSpPr>
      <dsp:spPr>
        <a:xfrm>
          <a:off x="0" y="2520"/>
          <a:ext cx="3373598" cy="1212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B41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A</a:t>
          </a:r>
          <a:endParaRPr lang="en-US" sz="6100" kern="1200" dirty="0"/>
        </a:p>
      </dsp:txBody>
      <dsp:txXfrm>
        <a:off x="59175" y="61695"/>
        <a:ext cx="3255248" cy="1093851"/>
      </dsp:txXfrm>
    </dsp:sp>
    <dsp:sp modelId="{9FAA6C54-0B0A-0147-BFE7-9E87C7727926}">
      <dsp:nvSpPr>
        <dsp:cNvPr id="0" name=""/>
        <dsp:cNvSpPr/>
      </dsp:nvSpPr>
      <dsp:spPr>
        <a:xfrm rot="5400000">
          <a:off x="5887471" y="-1117321"/>
          <a:ext cx="969760" cy="59975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900" kern="1200" dirty="0" smtClean="0"/>
            <a:t>Consistency</a:t>
          </a:r>
          <a:endParaRPr lang="en-US" sz="4900" kern="1200" dirty="0"/>
        </a:p>
      </dsp:txBody>
      <dsp:txXfrm rot="-5400000">
        <a:off x="3373598" y="1443892"/>
        <a:ext cx="5950167" cy="875080"/>
      </dsp:txXfrm>
    </dsp:sp>
    <dsp:sp modelId="{31BF95D8-E4FB-AD4E-8408-9CC40DF354D9}">
      <dsp:nvSpPr>
        <dsp:cNvPr id="0" name=""/>
        <dsp:cNvSpPr/>
      </dsp:nvSpPr>
      <dsp:spPr>
        <a:xfrm>
          <a:off x="0" y="1275331"/>
          <a:ext cx="3373598" cy="1212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C</a:t>
          </a:r>
          <a:endParaRPr lang="en-US" sz="6100" kern="1200" dirty="0"/>
        </a:p>
      </dsp:txBody>
      <dsp:txXfrm>
        <a:off x="59175" y="1334506"/>
        <a:ext cx="3255248" cy="1093851"/>
      </dsp:txXfrm>
    </dsp:sp>
    <dsp:sp modelId="{54F125BF-3D8F-3445-B8EA-F1F0E0032A17}">
      <dsp:nvSpPr>
        <dsp:cNvPr id="0" name=""/>
        <dsp:cNvSpPr/>
      </dsp:nvSpPr>
      <dsp:spPr>
        <a:xfrm rot="5400000">
          <a:off x="5887471" y="155489"/>
          <a:ext cx="969760" cy="59975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900" kern="1200" dirty="0" smtClean="0"/>
            <a:t>Isolation</a:t>
          </a:r>
          <a:endParaRPr lang="en-US" sz="4900" kern="1200" dirty="0"/>
        </a:p>
      </dsp:txBody>
      <dsp:txXfrm rot="-5400000">
        <a:off x="3373598" y="2716702"/>
        <a:ext cx="5950167" cy="875080"/>
      </dsp:txXfrm>
    </dsp:sp>
    <dsp:sp modelId="{F68E439E-73A1-964A-A056-55D357637039}">
      <dsp:nvSpPr>
        <dsp:cNvPr id="0" name=""/>
        <dsp:cNvSpPr/>
      </dsp:nvSpPr>
      <dsp:spPr>
        <a:xfrm>
          <a:off x="0" y="2548142"/>
          <a:ext cx="3373598" cy="1212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I</a:t>
          </a:r>
          <a:endParaRPr lang="en-US" sz="6100" kern="1200" dirty="0"/>
        </a:p>
      </dsp:txBody>
      <dsp:txXfrm>
        <a:off x="59175" y="2607317"/>
        <a:ext cx="3255248" cy="1093851"/>
      </dsp:txXfrm>
    </dsp:sp>
    <dsp:sp modelId="{8C2BA37F-A26A-F24B-BEC9-8B6FAC22E0C9}">
      <dsp:nvSpPr>
        <dsp:cNvPr id="0" name=""/>
        <dsp:cNvSpPr/>
      </dsp:nvSpPr>
      <dsp:spPr>
        <a:xfrm rot="5400000">
          <a:off x="5887471" y="1428300"/>
          <a:ext cx="969760" cy="59975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900" kern="1200" dirty="0" smtClean="0"/>
            <a:t>Durability</a:t>
          </a:r>
          <a:endParaRPr lang="en-US" sz="4900" kern="1200" dirty="0"/>
        </a:p>
      </dsp:txBody>
      <dsp:txXfrm rot="-5400000">
        <a:off x="3373598" y="3989513"/>
        <a:ext cx="5950167" cy="875080"/>
      </dsp:txXfrm>
    </dsp:sp>
    <dsp:sp modelId="{9FFC0D41-DAF5-7A4A-9CA7-3DEA5C3C8817}">
      <dsp:nvSpPr>
        <dsp:cNvPr id="0" name=""/>
        <dsp:cNvSpPr/>
      </dsp:nvSpPr>
      <dsp:spPr>
        <a:xfrm>
          <a:off x="0" y="3820953"/>
          <a:ext cx="3373598" cy="1212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D</a:t>
          </a:r>
          <a:endParaRPr lang="en-US" sz="6100" kern="1200" dirty="0"/>
        </a:p>
      </dsp:txBody>
      <dsp:txXfrm>
        <a:off x="59175" y="3880128"/>
        <a:ext cx="3255248" cy="1093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A338E-B988-4448-9590-B6C9F39A3853}">
      <dsp:nvSpPr>
        <dsp:cNvPr id="0" name=""/>
        <dsp:cNvSpPr/>
      </dsp:nvSpPr>
      <dsp:spPr>
        <a:xfrm rot="5400000">
          <a:off x="5887471" y="-2390133"/>
          <a:ext cx="969760" cy="59975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600" kern="1200" dirty="0" smtClean="0"/>
            <a:t>Basically</a:t>
          </a:r>
          <a:endParaRPr lang="en-US" sz="4600" kern="1200" dirty="0"/>
        </a:p>
      </dsp:txBody>
      <dsp:txXfrm rot="-5400000">
        <a:off x="3373598" y="171080"/>
        <a:ext cx="5950167" cy="875080"/>
      </dsp:txXfrm>
    </dsp:sp>
    <dsp:sp modelId="{EEF6B2EC-FB4E-9D49-A897-0F8FABDC2D45}">
      <dsp:nvSpPr>
        <dsp:cNvPr id="0" name=""/>
        <dsp:cNvSpPr/>
      </dsp:nvSpPr>
      <dsp:spPr>
        <a:xfrm>
          <a:off x="0" y="2520"/>
          <a:ext cx="3373598" cy="1212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B</a:t>
          </a:r>
          <a:endParaRPr lang="en-US" sz="6100" kern="1200" dirty="0"/>
        </a:p>
      </dsp:txBody>
      <dsp:txXfrm>
        <a:off x="59175" y="61695"/>
        <a:ext cx="3255248" cy="1093851"/>
      </dsp:txXfrm>
    </dsp:sp>
    <dsp:sp modelId="{9FAA6C54-0B0A-0147-BFE7-9E87C7727926}">
      <dsp:nvSpPr>
        <dsp:cNvPr id="0" name=""/>
        <dsp:cNvSpPr/>
      </dsp:nvSpPr>
      <dsp:spPr>
        <a:xfrm rot="5400000">
          <a:off x="5887471" y="-1117321"/>
          <a:ext cx="969760" cy="59975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600" kern="1200" dirty="0" smtClean="0"/>
            <a:t>Available</a:t>
          </a:r>
          <a:endParaRPr lang="en-US" sz="4600" kern="1200" dirty="0"/>
        </a:p>
      </dsp:txBody>
      <dsp:txXfrm rot="-5400000">
        <a:off x="3373598" y="1443892"/>
        <a:ext cx="5950167" cy="875080"/>
      </dsp:txXfrm>
    </dsp:sp>
    <dsp:sp modelId="{31BF95D8-E4FB-AD4E-8408-9CC40DF354D9}">
      <dsp:nvSpPr>
        <dsp:cNvPr id="0" name=""/>
        <dsp:cNvSpPr/>
      </dsp:nvSpPr>
      <dsp:spPr>
        <a:xfrm>
          <a:off x="0" y="1275331"/>
          <a:ext cx="3373598" cy="1212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A</a:t>
          </a:r>
          <a:endParaRPr lang="en-US" sz="6100" kern="1200" dirty="0"/>
        </a:p>
      </dsp:txBody>
      <dsp:txXfrm>
        <a:off x="59175" y="1334506"/>
        <a:ext cx="3255248" cy="1093851"/>
      </dsp:txXfrm>
    </dsp:sp>
    <dsp:sp modelId="{54F125BF-3D8F-3445-B8EA-F1F0E0032A17}">
      <dsp:nvSpPr>
        <dsp:cNvPr id="0" name=""/>
        <dsp:cNvSpPr/>
      </dsp:nvSpPr>
      <dsp:spPr>
        <a:xfrm rot="5400000">
          <a:off x="5887471" y="155489"/>
          <a:ext cx="969760" cy="59975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600" kern="1200" dirty="0" smtClean="0"/>
            <a:t>Soft state</a:t>
          </a:r>
          <a:endParaRPr lang="en-US" sz="4600" kern="1200" dirty="0"/>
        </a:p>
      </dsp:txBody>
      <dsp:txXfrm rot="-5400000">
        <a:off x="3373598" y="2716702"/>
        <a:ext cx="5950167" cy="875080"/>
      </dsp:txXfrm>
    </dsp:sp>
    <dsp:sp modelId="{F68E439E-73A1-964A-A056-55D357637039}">
      <dsp:nvSpPr>
        <dsp:cNvPr id="0" name=""/>
        <dsp:cNvSpPr/>
      </dsp:nvSpPr>
      <dsp:spPr>
        <a:xfrm>
          <a:off x="0" y="2548142"/>
          <a:ext cx="3373598" cy="1212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S</a:t>
          </a:r>
          <a:endParaRPr lang="en-US" sz="6100" kern="1200" dirty="0"/>
        </a:p>
      </dsp:txBody>
      <dsp:txXfrm>
        <a:off x="59175" y="2607317"/>
        <a:ext cx="3255248" cy="1093851"/>
      </dsp:txXfrm>
    </dsp:sp>
    <dsp:sp modelId="{8C2BA37F-A26A-F24B-BEC9-8B6FAC22E0C9}">
      <dsp:nvSpPr>
        <dsp:cNvPr id="0" name=""/>
        <dsp:cNvSpPr/>
      </dsp:nvSpPr>
      <dsp:spPr>
        <a:xfrm rot="5400000">
          <a:off x="5887471" y="1428300"/>
          <a:ext cx="969760" cy="59975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600" kern="1200" dirty="0" smtClean="0"/>
            <a:t>Eventual consistency</a:t>
          </a:r>
          <a:endParaRPr lang="en-US" sz="4600" kern="1200" dirty="0"/>
        </a:p>
      </dsp:txBody>
      <dsp:txXfrm rot="-5400000">
        <a:off x="3373598" y="3989513"/>
        <a:ext cx="5950167" cy="875080"/>
      </dsp:txXfrm>
    </dsp:sp>
    <dsp:sp modelId="{9FFC0D41-DAF5-7A4A-9CA7-3DEA5C3C8817}">
      <dsp:nvSpPr>
        <dsp:cNvPr id="0" name=""/>
        <dsp:cNvSpPr/>
      </dsp:nvSpPr>
      <dsp:spPr>
        <a:xfrm>
          <a:off x="0" y="3820953"/>
          <a:ext cx="3373598" cy="1212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E</a:t>
          </a:r>
          <a:endParaRPr lang="en-US" sz="6100" kern="1200" dirty="0"/>
        </a:p>
      </dsp:txBody>
      <dsp:txXfrm>
        <a:off x="59175" y="3880128"/>
        <a:ext cx="3255248" cy="1093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FD9CB-4A92-F546-B771-54FD0AAB9887}" type="datetimeFigureOut">
              <a:rPr lang="en-US" smtClean="0"/>
              <a:t>2/1/20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D15D6-69BC-2540-BFDD-DAE2E8F0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4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66" y="92026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="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6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6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5B7D4-9B07-4C4D-A4C6-1C127594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7499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733318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58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BD96F1-90F1-7C4C-9AF8-07AA1B56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2/1/20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BFCCFD-0CA4-C14E-8C49-BFFC677B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A27425-DD5A-A84B-96DD-FD310A8C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4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redits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1F8547-AA5F-9649-806C-E94966BFDFDF}"/>
              </a:ext>
            </a:extLst>
          </p:cNvPr>
          <p:cNvSpPr txBox="1"/>
          <p:nvPr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B444CC-44D2-3644-9C4C-CE23EC4E9F76}"/>
              </a:ext>
            </a:extLst>
          </p:cNvPr>
          <p:cNvSpPr txBox="1"/>
          <p:nvPr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4097A1-88AD-2E45-9354-1766A7E76222}"/>
              </a:ext>
            </a:extLst>
          </p:cNvPr>
          <p:cNvSpPr txBox="1"/>
          <p:nvPr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59A6AB-BD58-F348-9CF4-346265372788}"/>
              </a:ext>
            </a:extLst>
          </p:cNvPr>
          <p:cNvSpPr txBox="1"/>
          <p:nvPr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0925F-9E37-3640-BCE7-B022C953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EEA4B4-EA17-F541-BA34-2FAF2CBC2F70}"/>
              </a:ext>
            </a:extLst>
          </p:cNvPr>
          <p:cNvSpPr txBox="1"/>
          <p:nvPr userDrawn="1"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F6432E-095B-3A48-9DB3-4B0FC1EF3BB8}"/>
              </a:ext>
            </a:extLst>
          </p:cNvPr>
          <p:cNvSpPr txBox="1"/>
          <p:nvPr userDrawn="1"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0A4B42-EF60-DE49-9B7E-FC0F505AEA3A}"/>
              </a:ext>
            </a:extLst>
          </p:cNvPr>
          <p:cNvSpPr txBox="1"/>
          <p:nvPr userDrawn="1"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BF6A54-7C8F-B044-9C39-81E3B12BECB5}"/>
              </a:ext>
            </a:extLst>
          </p:cNvPr>
          <p:cNvSpPr txBox="1"/>
          <p:nvPr userDrawn="1"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DEDCDDF-CEAE-CE40-8EFF-14358874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75F6653-85F8-C047-AF41-B2B434AA3A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179" y="2299530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D4B9A007-DEC5-8F4C-9F01-21BC721E8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179" y="2985075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2C595-CE7C-834C-93D9-3C23F2C060F6}"/>
              </a:ext>
            </a:extLst>
          </p:cNvPr>
          <p:cNvSpPr txBox="1"/>
          <p:nvPr userDrawn="1"/>
        </p:nvSpPr>
        <p:spPr>
          <a:xfrm>
            <a:off x="449179" y="3801979"/>
            <a:ext cx="588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Credits:</a:t>
            </a:r>
          </a:p>
        </p:txBody>
      </p:sp>
    </p:spTree>
    <p:extLst>
      <p:ext uri="{BB962C8B-B14F-4D97-AF65-F5344CB8AC3E}">
        <p14:creationId xmlns:p14="http://schemas.microsoft.com/office/powerpoint/2010/main" val="11794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4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9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5ADE87-1DF8-0249-9AEC-B6404454F0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638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F049A8-E906-834D-98CE-3643A6F1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220"/>
            <a:ext cx="10515600" cy="79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2ABE02-70CB-8946-93E9-3C3AD1157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6635"/>
            <a:ext cx="10515600" cy="507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5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49" r:id="rId7"/>
    <p:sldLayoutId id="2147483651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xkcd.com/974/" TargetMode="Externa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upload.wikimedia.org/wikipedia/commons/e/eb/Gold_Pan.jpg" TargetMode="External"/><Relationship Id="rId3" Type="http://schemas.openxmlformats.org/officeDocument/2006/relationships/image" Target="../media/image1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4D1CD-0A14-A643-B3CE-E3ED98B5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79" y="1320319"/>
            <a:ext cx="10515600" cy="4125951"/>
          </a:xfrm>
        </p:spPr>
        <p:txBody>
          <a:bodyPr/>
          <a:lstStyle/>
          <a:p>
            <a:r>
              <a:rPr lang="en-US" dirty="0" smtClean="0"/>
              <a:t>Database Architectures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Charles Severance</a:t>
            </a:r>
            <a:br>
              <a:rPr lang="en-US" sz="4000" dirty="0" smtClean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390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B41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10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1463487" y="1223681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 = 10</a:t>
            </a: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3"/>
            <a:endCxn id="5" idx="1"/>
          </p:cNvCxnSpPr>
          <p:nvPr/>
        </p:nvCxnSpPr>
        <p:spPr>
          <a:xfrm>
            <a:off x="2700617" y="1608715"/>
            <a:ext cx="1875865" cy="15386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123364" y="468405"/>
            <a:ext cx="4938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/wiki/ACID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6B7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42@0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1463487" y="1223681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 = 10</a:t>
            </a: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492623" y="3634514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20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6482" y="1075764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42@0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4576482" y="4486836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42@0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7123365" y="468405"/>
            <a:ext cx="502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Eventual_consistency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433076" y="5256904"/>
            <a:ext cx="4237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Thymol_blue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6B7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10@1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1463487" y="1223681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 = 10</a:t>
            </a: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492623" y="3634514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20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6482" y="1075764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42@0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4576482" y="4486836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42@0</a:t>
            </a:r>
            <a:endParaRPr lang="en-US" sz="3200" dirty="0"/>
          </a:p>
        </p:txBody>
      </p:sp>
      <p:cxnSp>
        <p:nvCxnSpPr>
          <p:cNvPr id="13" name="Straight Arrow Connector 12"/>
          <p:cNvCxnSpPr>
            <a:stCxn id="7" idx="3"/>
            <a:endCxn id="5" idx="1"/>
          </p:cNvCxnSpPr>
          <p:nvPr/>
        </p:nvCxnSpPr>
        <p:spPr>
          <a:xfrm>
            <a:off x="2700617" y="1608715"/>
            <a:ext cx="1875865" cy="1538680"/>
          </a:xfrm>
          <a:prstGeom prst="straightConnector1">
            <a:avLst/>
          </a:prstGeom>
          <a:ln w="38100">
            <a:solidFill>
              <a:srgbClr val="B41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2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6B7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10@1</a:t>
            </a:r>
            <a:endParaRPr lang="en-US" sz="3200" dirty="0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492623" y="3634514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20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6482" y="1075764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42@0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4576482" y="4486836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20@2</a:t>
            </a:r>
            <a:endParaRPr lang="en-US" sz="3200" dirty="0"/>
          </a:p>
        </p:txBody>
      </p:sp>
      <p:cxnSp>
        <p:nvCxnSpPr>
          <p:cNvPr id="13" name="Straight Arrow Connector 12"/>
          <p:cNvCxnSpPr>
            <a:stCxn id="10" idx="3"/>
            <a:endCxn id="12" idx="1"/>
          </p:cNvCxnSpPr>
          <p:nvPr/>
        </p:nvCxnSpPr>
        <p:spPr>
          <a:xfrm>
            <a:off x="2729753" y="4019548"/>
            <a:ext cx="1846729" cy="852322"/>
          </a:xfrm>
          <a:prstGeom prst="straightConnector1">
            <a:avLst/>
          </a:prstGeom>
          <a:ln w="38100">
            <a:solidFill>
              <a:srgbClr val="B41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5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6B7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10@1</a:t>
            </a:r>
            <a:endParaRPr lang="en-US" sz="3200" dirty="0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6482" y="1075764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42@0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4576482" y="4486836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20@2</a:t>
            </a:r>
            <a:endParaRPr lang="en-US" sz="3200" dirty="0"/>
          </a:p>
        </p:txBody>
      </p:sp>
      <p:cxnSp>
        <p:nvCxnSpPr>
          <p:cNvPr id="3" name="Elbow Connector 2"/>
          <p:cNvCxnSpPr>
            <a:stCxn id="5" idx="3"/>
            <a:endCxn id="12" idx="3"/>
          </p:cNvCxnSpPr>
          <p:nvPr/>
        </p:nvCxnSpPr>
        <p:spPr>
          <a:xfrm>
            <a:off x="6427694" y="3147395"/>
            <a:ext cx="12700" cy="1724475"/>
          </a:xfrm>
          <a:prstGeom prst="bentConnector3">
            <a:avLst>
              <a:gd name="adj1" fmla="val 1800000"/>
            </a:avLst>
          </a:prstGeom>
          <a:ln w="38100">
            <a:solidFill>
              <a:srgbClr val="B41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&quot; Symbol 5"/>
          <p:cNvSpPr/>
          <p:nvPr/>
        </p:nvSpPr>
        <p:spPr>
          <a:xfrm>
            <a:off x="6246159" y="4699521"/>
            <a:ext cx="363070" cy="37651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6B7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10@1</a:t>
            </a:r>
            <a:endParaRPr lang="en-US" sz="3200" dirty="0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6482" y="1075764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10@1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4576482" y="4486836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20@2</a:t>
            </a:r>
            <a:endParaRPr lang="en-US" sz="3200" dirty="0"/>
          </a:p>
        </p:txBody>
      </p:sp>
      <p:cxnSp>
        <p:nvCxnSpPr>
          <p:cNvPr id="3" name="Elbow Connector 2"/>
          <p:cNvCxnSpPr>
            <a:stCxn id="5" idx="3"/>
            <a:endCxn id="11" idx="3"/>
          </p:cNvCxnSpPr>
          <p:nvPr/>
        </p:nvCxnSpPr>
        <p:spPr>
          <a:xfrm flipV="1">
            <a:off x="6427694" y="1460798"/>
            <a:ext cx="12700" cy="1686597"/>
          </a:xfrm>
          <a:prstGeom prst="bentConnector3">
            <a:avLst>
              <a:gd name="adj1" fmla="val 1800000"/>
            </a:avLst>
          </a:prstGeom>
          <a:ln w="38100">
            <a:solidFill>
              <a:srgbClr val="B41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0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6B7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10@1</a:t>
            </a:r>
            <a:endParaRPr lang="en-US" sz="3200" dirty="0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6482" y="1075764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20@2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4576482" y="4486836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20@2</a:t>
            </a:r>
            <a:endParaRPr lang="en-US" sz="3200" dirty="0"/>
          </a:p>
        </p:txBody>
      </p:sp>
      <p:cxnSp>
        <p:nvCxnSpPr>
          <p:cNvPr id="3" name="Elbow Connector 2"/>
          <p:cNvCxnSpPr>
            <a:stCxn id="12" idx="3"/>
            <a:endCxn id="11" idx="3"/>
          </p:cNvCxnSpPr>
          <p:nvPr/>
        </p:nvCxnSpPr>
        <p:spPr>
          <a:xfrm flipV="1">
            <a:off x="6427694" y="1460798"/>
            <a:ext cx="12700" cy="3411072"/>
          </a:xfrm>
          <a:prstGeom prst="bentConnector3">
            <a:avLst>
              <a:gd name="adj1" fmla="val 1800000"/>
            </a:avLst>
          </a:prstGeom>
          <a:ln w="38100">
            <a:solidFill>
              <a:srgbClr val="B41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2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6B7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20@2</a:t>
            </a:r>
            <a:endParaRPr lang="en-US" sz="3200" dirty="0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6482" y="1075764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20@2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4576482" y="4486836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20@2</a:t>
            </a:r>
            <a:endParaRPr lang="en-US" sz="3200" dirty="0"/>
          </a:p>
        </p:txBody>
      </p:sp>
      <p:cxnSp>
        <p:nvCxnSpPr>
          <p:cNvPr id="3" name="Elbow Connector 2"/>
          <p:cNvCxnSpPr>
            <a:stCxn id="12" idx="3"/>
            <a:endCxn id="5" idx="3"/>
          </p:cNvCxnSpPr>
          <p:nvPr/>
        </p:nvCxnSpPr>
        <p:spPr>
          <a:xfrm flipV="1">
            <a:off x="6427694" y="3147395"/>
            <a:ext cx="12700" cy="1724475"/>
          </a:xfrm>
          <a:prstGeom prst="bentConnector3">
            <a:avLst>
              <a:gd name="adj1" fmla="val 18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433076" y="5256904"/>
            <a:ext cx="4237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Thymol_blue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123365" y="468405"/>
            <a:ext cx="502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Eventual_consistency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Software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7"/>
            <a:ext cx="4728882" cy="4733318"/>
          </a:xfrm>
        </p:spPr>
        <p:txBody>
          <a:bodyPr/>
          <a:lstStyle/>
          <a:p>
            <a:r>
              <a:rPr lang="en-US" dirty="0" smtClean="0"/>
              <a:t>ACID (Atomic)</a:t>
            </a:r>
          </a:p>
          <a:p>
            <a:pPr lvl="1"/>
            <a:r>
              <a:rPr lang="en-US" dirty="0" smtClean="0"/>
              <a:t>Oracle</a:t>
            </a:r>
          </a:p>
          <a:p>
            <a:pPr lvl="1"/>
            <a:r>
              <a:rPr lang="en-US" dirty="0" smtClean="0"/>
              <a:t>PostgreSQL</a:t>
            </a:r>
          </a:p>
          <a:p>
            <a:pPr lvl="1"/>
            <a:r>
              <a:rPr lang="en-US" dirty="0" smtClean="0"/>
              <a:t>MySQL</a:t>
            </a:r>
          </a:p>
          <a:p>
            <a:pPr lvl="1"/>
            <a:r>
              <a:rPr lang="en-US" dirty="0" smtClean="0"/>
              <a:t>SQLite</a:t>
            </a:r>
          </a:p>
          <a:p>
            <a:pPr lvl="1"/>
            <a:r>
              <a:rPr lang="en-US" dirty="0" err="1" smtClean="0"/>
              <a:t>SQLServer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624918" y="1192697"/>
            <a:ext cx="4728882" cy="4733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BASE (Eventual)</a:t>
            </a:r>
          </a:p>
          <a:p>
            <a:pPr lvl="1"/>
            <a:r>
              <a:rPr lang="en-US" dirty="0" smtClean="0"/>
              <a:t>Mongo</a:t>
            </a:r>
          </a:p>
          <a:p>
            <a:pPr lvl="1"/>
            <a:r>
              <a:rPr lang="en-US" dirty="0" smtClean="0"/>
              <a:t>Casandra</a:t>
            </a:r>
          </a:p>
          <a:p>
            <a:pPr lvl="1"/>
            <a:r>
              <a:rPr lang="en-US" dirty="0" err="1" smtClean="0"/>
              <a:t>BigTable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Compromises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7"/>
            <a:ext cx="4728882" cy="4733318"/>
          </a:xfrm>
        </p:spPr>
        <p:txBody>
          <a:bodyPr/>
          <a:lstStyle/>
          <a:p>
            <a:r>
              <a:rPr lang="en-US" dirty="0" smtClean="0"/>
              <a:t>ACID (Atomic)</a:t>
            </a:r>
          </a:p>
          <a:p>
            <a:pPr lvl="1"/>
            <a:r>
              <a:rPr lang="en-US" dirty="0" smtClean="0"/>
              <a:t>SERIAL INTEGER keys</a:t>
            </a:r>
          </a:p>
          <a:p>
            <a:pPr lvl="1"/>
            <a:r>
              <a:rPr lang="en-US" dirty="0" smtClean="0"/>
              <a:t>Transactions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UNIQUE Constraints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"</a:t>
            </a:r>
            <a:r>
              <a:rPr lang="en-US" dirty="0"/>
              <a:t>O</a:t>
            </a:r>
            <a:r>
              <a:rPr lang="en-US" dirty="0" smtClean="0"/>
              <a:t>ne perfect SQL Statement"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624918" y="1192697"/>
            <a:ext cx="4728882" cy="4733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BASE (Eventual)</a:t>
            </a:r>
          </a:p>
          <a:p>
            <a:pPr lvl="1"/>
            <a:r>
              <a:rPr lang="en-US" dirty="0" smtClean="0"/>
              <a:t>GUIDs </a:t>
            </a:r>
            <a:r>
              <a:rPr lang="mr-IN" dirty="0" smtClean="0"/>
              <a:t>–</a:t>
            </a:r>
            <a:r>
              <a:rPr lang="en-US" dirty="0" smtClean="0"/>
              <a:t> Globally Unique IDs</a:t>
            </a:r>
          </a:p>
          <a:p>
            <a:pPr lvl="1"/>
            <a:r>
              <a:rPr lang="en-US" dirty="0" smtClean="0"/>
              <a:t>Design for stale data in application</a:t>
            </a:r>
          </a:p>
          <a:p>
            <a:pPr lvl="1"/>
            <a:r>
              <a:rPr lang="en-US" dirty="0" smtClean="0"/>
              <a:t>Application post-check and resolve</a:t>
            </a:r>
          </a:p>
          <a:p>
            <a:pPr lvl="1"/>
            <a:r>
              <a:rPr lang="en-US" dirty="0" smtClean="0"/>
              <a:t>Retrieve and throw away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47918"/>
            <a:ext cx="12191999" cy="70059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813118" y="381297"/>
            <a:ext cx="10449095" cy="172504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CC66"/>
                </a:solidFill>
              </a:rPr>
              <a:t>Database Normalization (3NF)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5500" y="1953960"/>
            <a:ext cx="10450286" cy="3812009"/>
          </a:xfrm>
        </p:spPr>
        <p:txBody>
          <a:bodyPr>
            <a:normAutofit lnSpcReduction="10000"/>
          </a:bodyPr>
          <a:lstStyle/>
          <a:p>
            <a:pPr marL="160713" indent="0">
              <a:buNone/>
            </a:pPr>
            <a:r>
              <a:rPr lang="en-US" altLang="en-US" dirty="0">
                <a:solidFill>
                  <a:schemeClr val="bg1"/>
                </a:solidFill>
              </a:rPr>
              <a:t>There is *tons* of database theory - way too much to understand without excessive predicate calculus</a:t>
            </a:r>
          </a:p>
          <a:p>
            <a:pPr marL="780946" lvl="1"/>
            <a:r>
              <a:rPr lang="en-US" altLang="en-US" dirty="0">
                <a:solidFill>
                  <a:srgbClr val="00FF00"/>
                </a:solidFill>
              </a:rPr>
              <a:t>Do not replicate data. </a:t>
            </a:r>
            <a:r>
              <a:rPr lang="en-US" altLang="en-US" dirty="0">
                <a:solidFill>
                  <a:schemeClr val="bg1"/>
                </a:solidFill>
              </a:rPr>
              <a:t>Instead, reference data. Point at data.</a:t>
            </a:r>
          </a:p>
          <a:p>
            <a:pPr marL="780946" lvl="1"/>
            <a:r>
              <a:rPr lang="en-US" altLang="en-US" dirty="0">
                <a:solidFill>
                  <a:schemeClr val="bg1"/>
                </a:solidFill>
              </a:rPr>
              <a:t>Use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FF00"/>
                </a:solidFill>
              </a:rPr>
              <a:t>integers for keys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bg1"/>
                </a:solidFill>
              </a:rPr>
              <a:t>and for references.</a:t>
            </a:r>
          </a:p>
          <a:p>
            <a:pPr marL="780946" lvl="1"/>
            <a:r>
              <a:rPr lang="en-US" altLang="en-US" dirty="0">
                <a:solidFill>
                  <a:schemeClr val="bg1"/>
                </a:solidFill>
              </a:rPr>
              <a:t>Add a special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solidFill>
                  <a:srgbClr val="FF7F00"/>
                </a:solidFill>
              </a:rPr>
              <a:t>key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chemeClr val="bg1"/>
                </a:solidFill>
              </a:rPr>
              <a:t>column to each table, which you will make references to.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3147602" y="6116306"/>
            <a:ext cx="56682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3513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3513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3513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3513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3513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513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513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513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513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FFFFFF"/>
                </a:solidFill>
                <a:ea typeface="ＭＳ Ｐゴシック" charset="-128"/>
              </a:rPr>
              <a:t>http://en.wikipedia.org/wiki/Database_normalization</a:t>
            </a:r>
          </a:p>
        </p:txBody>
      </p:sp>
      <p:sp>
        <p:nvSpPr>
          <p:cNvPr id="3" name="Rectangle 2"/>
          <p:cNvSpPr/>
          <p:nvPr/>
        </p:nvSpPr>
        <p:spPr>
          <a:xfrm rot="2637628">
            <a:off x="9774327" y="478362"/>
            <a:ext cx="3039035" cy="46586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Usually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93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ACID Databases</a:t>
            </a:r>
            <a:br>
              <a:rPr lang="en-US" dirty="0" smtClean="0"/>
            </a:br>
            <a:r>
              <a:rPr lang="en-US" sz="3200" dirty="0" smtClean="0"/>
              <a:t>Why did we look at BASE at all?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378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Scaling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disk drives or disk arrays / RAID</a:t>
            </a:r>
          </a:p>
          <a:p>
            <a:r>
              <a:rPr lang="en-US" dirty="0" smtClean="0"/>
              <a:t>More processors</a:t>
            </a:r>
          </a:p>
          <a:p>
            <a:r>
              <a:rPr lang="en-US" dirty="0" smtClean="0"/>
              <a:t>More memory</a:t>
            </a:r>
          </a:p>
          <a:p>
            <a:r>
              <a:rPr lang="en-US" dirty="0" smtClean="0"/>
              <a:t>Switch from spinning to solid state drives</a:t>
            </a:r>
          </a:p>
          <a:p>
            <a:pPr lvl="1"/>
            <a:r>
              <a:rPr lang="en-US" dirty="0" smtClean="0"/>
              <a:t>Modern SSD drives have scatter / gather</a:t>
            </a:r>
          </a:p>
          <a:p>
            <a:pPr lvl="1"/>
            <a:endParaRPr lang="en-US" dirty="0"/>
          </a:p>
          <a:p>
            <a:r>
              <a:rPr lang="en-US" dirty="0" smtClean="0"/>
              <a:t>Has been solidly successful over the years</a:t>
            </a:r>
          </a:p>
        </p:txBody>
      </p:sp>
    </p:spTree>
    <p:extLst>
      <p:ext uri="{BB962C8B-B14F-4D97-AF65-F5344CB8AC3E}">
        <p14:creationId xmlns:p14="http://schemas.microsoft.com/office/powerpoint/2010/main" val="13275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/ Read Only Replicas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5508806" y="1667436"/>
            <a:ext cx="1775011" cy="1040677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Master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6934" y="1329597"/>
            <a:ext cx="856670" cy="4331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S</a:t>
            </a:r>
            <a:br>
              <a:rPr lang="en-US" sz="240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Q</a:t>
            </a:r>
            <a:br>
              <a:rPr lang="en-US" sz="240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L</a:t>
            </a:r>
          </a:p>
          <a:p>
            <a:pPr algn="ctr"/>
            <a:endParaRPr lang="en-US" sz="2400" dirty="0" smtClean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R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O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U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T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E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R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7745503" y="1878492"/>
            <a:ext cx="1600200" cy="6185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</a:t>
            </a:r>
          </a:p>
          <a:p>
            <a:pPr algn="ctr"/>
            <a:r>
              <a:rPr lang="en-US" dirty="0" smtClean="0"/>
              <a:t>Log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4" idx="4"/>
            <a:endCxn id="9" idx="1"/>
          </p:cNvCxnSpPr>
          <p:nvPr/>
        </p:nvCxnSpPr>
        <p:spPr>
          <a:xfrm flipV="1">
            <a:off x="7283817" y="2187774"/>
            <a:ext cx="461686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  <a:endCxn id="8" idx="1"/>
          </p:cNvCxnSpPr>
          <p:nvPr/>
        </p:nvCxnSpPr>
        <p:spPr>
          <a:xfrm>
            <a:off x="8390962" y="2497056"/>
            <a:ext cx="1680879" cy="5330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n 16"/>
          <p:cNvSpPr/>
          <p:nvPr/>
        </p:nvSpPr>
        <p:spPr>
          <a:xfrm>
            <a:off x="9184335" y="4392706"/>
            <a:ext cx="1775011" cy="1040677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Replica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8" name="Straight Arrow Connector 17"/>
          <p:cNvCxnSpPr>
            <a:stCxn id="9" idx="2"/>
            <a:endCxn id="17" idx="1"/>
          </p:cNvCxnSpPr>
          <p:nvPr/>
        </p:nvCxnSpPr>
        <p:spPr>
          <a:xfrm>
            <a:off x="8390962" y="2497056"/>
            <a:ext cx="1680879" cy="18956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123072" y="1625432"/>
            <a:ext cx="1743632" cy="11515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INSERT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UPDATE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READ/LOCK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BEGIN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23072" y="3761466"/>
            <a:ext cx="1743632" cy="11515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SELECT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JOIN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COUNT</a:t>
            </a:r>
          </a:p>
          <a:p>
            <a:pPr algn="ctr"/>
            <a:r>
              <a:rPr lang="mr-IN" dirty="0" smtClean="0">
                <a:latin typeface="Verdana" charset="0"/>
                <a:ea typeface="Verdana" charset="0"/>
                <a:cs typeface="Verdana" charset="0"/>
              </a:rPr>
              <a:t>…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3" name="Straight Arrow Connector 22"/>
          <p:cNvCxnSpPr>
            <a:stCxn id="21" idx="3"/>
            <a:endCxn id="4" idx="2"/>
          </p:cNvCxnSpPr>
          <p:nvPr/>
        </p:nvCxnSpPr>
        <p:spPr>
          <a:xfrm flipV="1">
            <a:off x="4866704" y="2187775"/>
            <a:ext cx="642102" cy="1344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2" idx="3"/>
            <a:endCxn id="8" idx="2"/>
          </p:cNvCxnSpPr>
          <p:nvPr/>
        </p:nvCxnSpPr>
        <p:spPr>
          <a:xfrm flipV="1">
            <a:off x="4866704" y="3550410"/>
            <a:ext cx="4317631" cy="78684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n 7"/>
          <p:cNvSpPr/>
          <p:nvPr/>
        </p:nvSpPr>
        <p:spPr>
          <a:xfrm>
            <a:off x="9184335" y="3030071"/>
            <a:ext cx="1775011" cy="1040677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Replica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32" name="Straight Arrow Connector 31"/>
          <p:cNvCxnSpPr>
            <a:stCxn id="22" idx="3"/>
            <a:endCxn id="17" idx="2"/>
          </p:cNvCxnSpPr>
          <p:nvPr/>
        </p:nvCxnSpPr>
        <p:spPr>
          <a:xfrm>
            <a:off x="4866704" y="4337255"/>
            <a:ext cx="4317631" cy="57579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83834" y="3163903"/>
            <a:ext cx="1743632" cy="6744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SQL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8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Multi-Master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5508806" y="1532966"/>
            <a:ext cx="1775011" cy="1040677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Master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6934" y="1329597"/>
            <a:ext cx="856670" cy="480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S</a:t>
            </a:r>
            <a:br>
              <a:rPr lang="en-US" sz="240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Q</a:t>
            </a:r>
            <a:br>
              <a:rPr lang="en-US" sz="240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L</a:t>
            </a:r>
          </a:p>
          <a:p>
            <a:pPr algn="ctr"/>
            <a:endParaRPr lang="en-US" sz="2400" dirty="0" smtClean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R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O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U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T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E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R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7745503" y="1744022"/>
            <a:ext cx="1600200" cy="6185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</a:t>
            </a:r>
          </a:p>
          <a:p>
            <a:pPr algn="ctr"/>
            <a:r>
              <a:rPr lang="en-US" dirty="0" smtClean="0"/>
              <a:t>Log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4" idx="4"/>
            <a:endCxn id="9" idx="1"/>
          </p:cNvCxnSpPr>
          <p:nvPr/>
        </p:nvCxnSpPr>
        <p:spPr>
          <a:xfrm flipV="1">
            <a:off x="7283817" y="2053304"/>
            <a:ext cx="461686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n 16"/>
          <p:cNvSpPr/>
          <p:nvPr/>
        </p:nvSpPr>
        <p:spPr>
          <a:xfrm>
            <a:off x="9184335" y="4392706"/>
            <a:ext cx="1775011" cy="1040677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Replica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7" idx="1"/>
          </p:cNvCxnSpPr>
          <p:nvPr/>
        </p:nvCxnSpPr>
        <p:spPr>
          <a:xfrm>
            <a:off x="9429739" y="3633969"/>
            <a:ext cx="642102" cy="7587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123072" y="2248258"/>
            <a:ext cx="1743632" cy="11515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INSERT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UPDATE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READ/LOCK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BEGIN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23072" y="4392706"/>
            <a:ext cx="1743632" cy="11515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SELECT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JOIN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COUNT</a:t>
            </a:r>
          </a:p>
          <a:p>
            <a:pPr algn="ctr"/>
            <a:r>
              <a:rPr lang="mr-IN" dirty="0" smtClean="0">
                <a:latin typeface="Verdana" charset="0"/>
                <a:ea typeface="Verdana" charset="0"/>
                <a:cs typeface="Verdana" charset="0"/>
              </a:rPr>
              <a:t>…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3" name="Straight Arrow Connector 22"/>
          <p:cNvCxnSpPr>
            <a:stCxn id="21" idx="3"/>
            <a:endCxn id="4" idx="2"/>
          </p:cNvCxnSpPr>
          <p:nvPr/>
        </p:nvCxnSpPr>
        <p:spPr>
          <a:xfrm flipV="1">
            <a:off x="4866704" y="2053305"/>
            <a:ext cx="642102" cy="77074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2" idx="3"/>
            <a:endCxn id="17" idx="2"/>
          </p:cNvCxnSpPr>
          <p:nvPr/>
        </p:nvCxnSpPr>
        <p:spPr>
          <a:xfrm flipV="1">
            <a:off x="4866704" y="4913045"/>
            <a:ext cx="4317631" cy="5545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867870" y="3223005"/>
            <a:ext cx="1743632" cy="6744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SQL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" name="Can 18"/>
          <p:cNvSpPr/>
          <p:nvPr/>
        </p:nvSpPr>
        <p:spPr>
          <a:xfrm>
            <a:off x="5592842" y="3113631"/>
            <a:ext cx="1775011" cy="1040677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Master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7829539" y="3324687"/>
            <a:ext cx="1600200" cy="6185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</a:t>
            </a:r>
          </a:p>
          <a:p>
            <a:pPr algn="ctr"/>
            <a:r>
              <a:rPr lang="en-US" dirty="0" smtClean="0"/>
              <a:t>Log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4" idx="4"/>
          </p:cNvCxnSpPr>
          <p:nvPr/>
        </p:nvCxnSpPr>
        <p:spPr>
          <a:xfrm flipV="1">
            <a:off x="7367853" y="3633969"/>
            <a:ext cx="461686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2"/>
            <a:endCxn id="21" idx="3"/>
          </p:cNvCxnSpPr>
          <p:nvPr/>
        </p:nvCxnSpPr>
        <p:spPr>
          <a:xfrm flipH="1" flipV="1">
            <a:off x="4866704" y="2824047"/>
            <a:ext cx="726138" cy="80992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3"/>
            <a:endCxn id="17" idx="1"/>
          </p:cNvCxnSpPr>
          <p:nvPr/>
        </p:nvCxnSpPr>
        <p:spPr>
          <a:xfrm>
            <a:off x="9345703" y="2053304"/>
            <a:ext cx="726138" cy="23394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n 27"/>
          <p:cNvSpPr/>
          <p:nvPr/>
        </p:nvSpPr>
        <p:spPr>
          <a:xfrm>
            <a:off x="9336735" y="4545106"/>
            <a:ext cx="1775011" cy="1040677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Replica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4" name="Up-Down Arrow 33"/>
          <p:cNvSpPr/>
          <p:nvPr/>
        </p:nvSpPr>
        <p:spPr>
          <a:xfrm>
            <a:off x="6199094" y="2573643"/>
            <a:ext cx="470647" cy="539988"/>
          </a:xfrm>
          <a:prstGeom prst="upDownArrow">
            <a:avLst>
              <a:gd name="adj1" fmla="val 50000"/>
              <a:gd name="adj2" fmla="val 271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8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Store Types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58916" y="1114445"/>
            <a:ext cx="856670" cy="480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A</a:t>
            </a: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P</a:t>
            </a: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P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L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I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C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A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T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I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O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N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Can 10"/>
          <p:cNvSpPr/>
          <p:nvPr/>
        </p:nvSpPr>
        <p:spPr>
          <a:xfrm>
            <a:off x="6961088" y="1262362"/>
            <a:ext cx="3756217" cy="2018720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Master</a:t>
            </a:r>
          </a:p>
          <a:p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2" name="Straight Arrow Connector 11"/>
          <p:cNvCxnSpPr>
            <a:stCxn id="11" idx="2"/>
            <a:endCxn id="13" idx="3"/>
          </p:cNvCxnSpPr>
          <p:nvPr/>
        </p:nvCxnSpPr>
        <p:spPr>
          <a:xfrm flipH="1">
            <a:off x="5551642" y="2271722"/>
            <a:ext cx="1409446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808010" y="1934521"/>
            <a:ext cx="1743632" cy="6744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SQL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822007"/>
              </p:ext>
            </p:extLst>
          </p:nvPr>
        </p:nvGraphicFramePr>
        <p:xfrm>
          <a:off x="8271435" y="2373654"/>
          <a:ext cx="2230718" cy="669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359"/>
                <a:gridCol w="1115359"/>
              </a:tblGrid>
              <a:tr h="22153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id</a:t>
                      </a:r>
                      <a:endParaRPr lang="en-US" sz="1100" dirty="0"/>
                    </a:p>
                  </a:txBody>
                  <a:tcPr marL="55383" marR="55383" marT="27692" marB="2769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blob</a:t>
                      </a:r>
                      <a:endParaRPr lang="en-US" sz="1100" dirty="0"/>
                    </a:p>
                  </a:txBody>
                  <a:tcPr marL="55383" marR="55383" marT="27692" marB="27692"/>
                </a:tc>
              </a:tr>
              <a:tr h="22153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55383" marR="55383" marT="27692" marB="2769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a6fed54</a:t>
                      </a:r>
                      <a:endParaRPr lang="en-US" sz="1100" dirty="0"/>
                    </a:p>
                  </a:txBody>
                  <a:tcPr marL="55383" marR="55383" marT="27692" marB="27692"/>
                </a:tc>
              </a:tr>
              <a:tr h="22153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55383" marR="55383" marT="27692" marB="2769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097de19</a:t>
                      </a:r>
                      <a:endParaRPr lang="en-US" sz="1100" dirty="0"/>
                    </a:p>
                  </a:txBody>
                  <a:tcPr marL="55383" marR="55383" marT="27692" marB="27692"/>
                </a:tc>
              </a:tr>
            </a:tbl>
          </a:graphicData>
        </a:graphic>
      </p:graphicFrame>
      <p:sp>
        <p:nvSpPr>
          <p:cNvPr id="22" name="Can 21"/>
          <p:cNvSpPr/>
          <p:nvPr/>
        </p:nvSpPr>
        <p:spPr>
          <a:xfrm>
            <a:off x="6745936" y="3749296"/>
            <a:ext cx="3756217" cy="2018720"/>
          </a:xfrm>
          <a:prstGeom prst="ca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mtClean="0">
                <a:latin typeface="Verdana" charset="0"/>
                <a:ea typeface="Verdana" charset="0"/>
                <a:cs typeface="Verdana" charset="0"/>
              </a:rPr>
              <a:t>File System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409329" y="4719918"/>
            <a:ext cx="1143000" cy="38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a6fed54</a:t>
            </a: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863105" y="4914900"/>
            <a:ext cx="1143000" cy="38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097de19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3793820" y="4435481"/>
            <a:ext cx="1743632" cy="6744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open()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6" name="Straight Arrow Connector 25"/>
          <p:cNvCxnSpPr>
            <a:stCxn id="23" idx="1"/>
            <a:endCxn id="25" idx="3"/>
          </p:cNvCxnSpPr>
          <p:nvPr/>
        </p:nvCxnSpPr>
        <p:spPr>
          <a:xfrm flipH="1" flipV="1">
            <a:off x="5537452" y="4772682"/>
            <a:ext cx="1871877" cy="142218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Multi-Tenant / "Pretend Cloud"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1340" y="1114445"/>
            <a:ext cx="856670" cy="480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A</a:t>
            </a: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P</a:t>
            </a: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P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L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I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C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A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T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I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O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N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08010" y="1275809"/>
            <a:ext cx="5121665" cy="620227"/>
            <a:chOff x="2638116" y="1329597"/>
            <a:chExt cx="5121665" cy="620227"/>
          </a:xfrm>
        </p:grpSpPr>
        <p:sp>
          <p:nvSpPr>
            <p:cNvPr id="4" name="Can 3"/>
            <p:cNvSpPr/>
            <p:nvPr/>
          </p:nvSpPr>
          <p:spPr>
            <a:xfrm>
              <a:off x="5984770" y="1329597"/>
              <a:ext cx="1775011" cy="620227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Verdana" charset="0"/>
                  <a:ea typeface="Verdana" charset="0"/>
                  <a:cs typeface="Verdana" charset="0"/>
                </a:rPr>
                <a:t>Client1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cxnSp>
          <p:nvCxnSpPr>
            <p:cNvPr id="23" name="Straight Arrow Connector 22"/>
            <p:cNvCxnSpPr>
              <a:endCxn id="4" idx="2"/>
            </p:cNvCxnSpPr>
            <p:nvPr/>
          </p:nvCxnSpPr>
          <p:spPr>
            <a:xfrm>
              <a:off x="2638116" y="1639710"/>
              <a:ext cx="3346654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808010" y="2029675"/>
            <a:ext cx="5121665" cy="620227"/>
            <a:chOff x="2638116" y="1329597"/>
            <a:chExt cx="5121665" cy="620227"/>
          </a:xfrm>
        </p:grpSpPr>
        <p:sp>
          <p:nvSpPr>
            <p:cNvPr id="30" name="Can 29"/>
            <p:cNvSpPr/>
            <p:nvPr/>
          </p:nvSpPr>
          <p:spPr>
            <a:xfrm>
              <a:off x="5984770" y="1329597"/>
              <a:ext cx="1775011" cy="620227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Client2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cxnSp>
          <p:nvCxnSpPr>
            <p:cNvPr id="31" name="Straight Arrow Connector 30"/>
            <p:cNvCxnSpPr>
              <a:endCxn id="31" idx="2"/>
            </p:cNvCxnSpPr>
            <p:nvPr/>
          </p:nvCxnSpPr>
          <p:spPr>
            <a:xfrm>
              <a:off x="2638116" y="1639710"/>
              <a:ext cx="3346654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3835732" y="2783540"/>
            <a:ext cx="5121665" cy="620227"/>
            <a:chOff x="2638116" y="1329597"/>
            <a:chExt cx="5121665" cy="620227"/>
          </a:xfrm>
        </p:grpSpPr>
        <p:sp>
          <p:nvSpPr>
            <p:cNvPr id="36" name="Can 35"/>
            <p:cNvSpPr/>
            <p:nvPr/>
          </p:nvSpPr>
          <p:spPr>
            <a:xfrm>
              <a:off x="5984770" y="1329597"/>
              <a:ext cx="1775011" cy="620227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Client3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cxnSp>
          <p:nvCxnSpPr>
            <p:cNvPr id="37" name="Straight Arrow Connector 36"/>
            <p:cNvCxnSpPr>
              <a:endCxn id="37" idx="2"/>
            </p:cNvCxnSpPr>
            <p:nvPr/>
          </p:nvCxnSpPr>
          <p:spPr>
            <a:xfrm>
              <a:off x="2638116" y="1639710"/>
              <a:ext cx="3346654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835732" y="3537406"/>
            <a:ext cx="5121665" cy="620227"/>
            <a:chOff x="2638116" y="1329597"/>
            <a:chExt cx="5121665" cy="620227"/>
          </a:xfrm>
        </p:grpSpPr>
        <p:sp>
          <p:nvSpPr>
            <p:cNvPr id="39" name="Can 38"/>
            <p:cNvSpPr/>
            <p:nvPr/>
          </p:nvSpPr>
          <p:spPr>
            <a:xfrm>
              <a:off x="5984770" y="1329597"/>
              <a:ext cx="1775011" cy="620227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Client4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2638116" y="1639710"/>
              <a:ext cx="3346654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835732" y="4587107"/>
            <a:ext cx="5121665" cy="620227"/>
            <a:chOff x="2638116" y="1329597"/>
            <a:chExt cx="5121665" cy="620227"/>
          </a:xfrm>
        </p:grpSpPr>
        <p:sp>
          <p:nvSpPr>
            <p:cNvPr id="42" name="Can 41"/>
            <p:cNvSpPr/>
            <p:nvPr/>
          </p:nvSpPr>
          <p:spPr>
            <a:xfrm>
              <a:off x="5984770" y="1329597"/>
              <a:ext cx="1775011" cy="620227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Client1000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cxnSp>
          <p:nvCxnSpPr>
            <p:cNvPr id="43" name="Straight Arrow Connector 42"/>
            <p:cNvCxnSpPr>
              <a:endCxn id="43" idx="2"/>
            </p:cNvCxnSpPr>
            <p:nvPr/>
          </p:nvCxnSpPr>
          <p:spPr>
            <a:xfrm>
              <a:off x="2638116" y="1639710"/>
              <a:ext cx="3346654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835732" y="5340973"/>
            <a:ext cx="5121665" cy="620227"/>
            <a:chOff x="2638116" y="1329597"/>
            <a:chExt cx="5121665" cy="620227"/>
          </a:xfrm>
        </p:grpSpPr>
        <p:sp>
          <p:nvSpPr>
            <p:cNvPr id="45" name="Can 44"/>
            <p:cNvSpPr/>
            <p:nvPr/>
          </p:nvSpPr>
          <p:spPr>
            <a:xfrm>
              <a:off x="5984770" y="1329597"/>
              <a:ext cx="1775011" cy="620227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Client1001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2638116" y="1639710"/>
              <a:ext cx="3346654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7839634" y="3998883"/>
            <a:ext cx="726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200" smtClean="0"/>
              <a:t>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03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78"/>
            <a:ext cx="12192000" cy="6555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883" y="5812722"/>
            <a:ext cx="39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nces.ed.gov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ipeds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CollegeMap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67683" y="4612393"/>
            <a:ext cx="1212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Email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13813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Generation True Cloud Applications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78"/>
            <a:ext cx="12192000" cy="6555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883" y="5812722"/>
            <a:ext cx="39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nces.ed.gov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ipeds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CollegeMap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67683" y="4612393"/>
            <a:ext cx="1212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Email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35995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914400"/>
            <a:ext cx="11379200" cy="5016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6506" y="5930900"/>
            <a:ext cx="7615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/web/19990428171538/http://</a:t>
            </a:r>
            <a:r>
              <a:rPr lang="en-US" dirty="0" err="1"/>
              <a:t>google.com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804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SQL or </a:t>
            </a:r>
            <a:r>
              <a:rPr lang="en-US" u="sng" dirty="0" smtClean="0"/>
              <a:t>no t</a:t>
            </a:r>
            <a:r>
              <a:rPr lang="en-US" dirty="0" smtClean="0"/>
              <a:t>o SQL?</a:t>
            </a:r>
            <a:br>
              <a:rPr lang="en-US" dirty="0" smtClean="0"/>
            </a:br>
            <a:r>
              <a:rPr lang="en-US" sz="3200" dirty="0" smtClean="0"/>
              <a:t>That is the question..  Or is it?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13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5D5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tp://www.clker.com/cliparts/S/r/a/w/L/0/black-and-white-u-s-map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" y="218178"/>
            <a:ext cx="11147612" cy="64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58" y="1953232"/>
            <a:ext cx="5028827" cy="236969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TextBox 4"/>
          <p:cNvSpPr txBox="1"/>
          <p:nvPr/>
        </p:nvSpPr>
        <p:spPr>
          <a:xfrm>
            <a:off x="10367683" y="4612393"/>
            <a:ext cx="1212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Email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8110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Could Not use RDBMS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They also chose applications that did not need transactions</a:t>
            </a:r>
          </a:p>
          <a:p>
            <a:pPr lvl="1"/>
            <a:r>
              <a:rPr lang="en-US" dirty="0" smtClean="0"/>
              <a:t>Everything was free </a:t>
            </a:r>
            <a:r>
              <a:rPr lang="mr-IN" dirty="0" smtClean="0"/>
              <a:t>–</a:t>
            </a:r>
            <a:r>
              <a:rPr lang="en-US" dirty="0" smtClean="0"/>
              <a:t> or "the first ~100Mb was free"</a:t>
            </a:r>
          </a:p>
          <a:p>
            <a:pPr lvl="1"/>
            <a:r>
              <a:rPr lang="en-US" dirty="0" smtClean="0"/>
              <a:t>Updates were widely distributed </a:t>
            </a:r>
            <a:r>
              <a:rPr lang="mr-IN" dirty="0" smtClean="0"/>
              <a:t>–</a:t>
            </a:r>
            <a:r>
              <a:rPr lang="en-US" dirty="0" smtClean="0"/>
              <a:t> even to email</a:t>
            </a:r>
          </a:p>
          <a:p>
            <a:r>
              <a:rPr lang="en-US" dirty="0" smtClean="0"/>
              <a:t>Early Google Applications were not </a:t>
            </a:r>
            <a:r>
              <a:rPr lang="en-US" dirty="0" err="1" smtClean="0"/>
              <a:t>FaceBook</a:t>
            </a:r>
            <a:r>
              <a:rPr lang="en-US" dirty="0" smtClean="0"/>
              <a:t> or Twitter</a:t>
            </a:r>
          </a:p>
          <a:p>
            <a:r>
              <a:rPr lang="en-US" dirty="0" smtClean="0"/>
              <a:t>They could use cleverly named files and folders and </a:t>
            </a:r>
            <a:r>
              <a:rPr lang="en-US" dirty="0" err="1" smtClean="0"/>
              <a:t>sharding</a:t>
            </a:r>
            <a:r>
              <a:rPr lang="en-US" dirty="0" smtClean="0"/>
              <a:t> / hashing across servers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Searching / Scatter - Gather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I/O June 2008 Keynote</a:t>
            </a:r>
          </a:p>
          <a:p>
            <a:r>
              <a:rPr lang="en-US" dirty="0" smtClean="0"/>
              <a:t>Marissa Mayer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5" y="2005194"/>
            <a:ext cx="5093835" cy="3551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852" y="5556369"/>
            <a:ext cx="491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=6x0cAzQ7PVs</a:t>
            </a:r>
          </a:p>
        </p:txBody>
      </p:sp>
    </p:spTree>
    <p:extLst>
      <p:ext uri="{BB962C8B-B14F-4D97-AF65-F5344CB8AC3E}">
        <p14:creationId xmlns:p14="http://schemas.microsoft.com/office/powerpoint/2010/main" val="143166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Container Tour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</a:t>
            </a:r>
            <a:r>
              <a:rPr lang="en-US" dirty="0"/>
              <a:t>Efficient Data Centers </a:t>
            </a:r>
            <a:r>
              <a:rPr lang="en-US" dirty="0" smtClean="0"/>
              <a:t>Summit April </a:t>
            </a:r>
            <a:r>
              <a:rPr lang="en-US" dirty="0"/>
              <a:t>1, 2009.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1" y="2160488"/>
            <a:ext cx="5471849" cy="2797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7344" y="5556683"/>
            <a:ext cx="4884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=zRwPSFpLX8I</a:t>
            </a:r>
          </a:p>
        </p:txBody>
      </p:sp>
    </p:spTree>
    <p:extLst>
      <p:ext uri="{BB962C8B-B14F-4D97-AF65-F5344CB8AC3E}">
        <p14:creationId xmlns:p14="http://schemas.microsoft.com/office/powerpoint/2010/main" val="20978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</a:t>
            </a:r>
            <a:r>
              <a:rPr lang="mr-IN" dirty="0" smtClean="0"/>
              <a:t>–</a:t>
            </a:r>
            <a:r>
              <a:rPr lang="en-US" dirty="0" smtClean="0"/>
              <a:t> How Search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Matt </a:t>
            </a:r>
            <a:r>
              <a:rPr lang="en-US" dirty="0" err="1" smtClean="0"/>
              <a:t>Cutts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March 2010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2024874"/>
            <a:ext cx="5809129" cy="35117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134" y="5660435"/>
            <a:ext cx="537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charset="0"/>
              </a:rPr>
              <a:t>https://</a:t>
            </a:r>
            <a:r>
              <a:rPr lang="en-US" dirty="0" err="1">
                <a:latin typeface="Helvetica" charset="0"/>
              </a:rPr>
              <a:t>www.youtube.com</a:t>
            </a:r>
            <a:r>
              <a:rPr lang="en-US" dirty="0">
                <a:latin typeface="Helvetica" charset="0"/>
              </a:rPr>
              <a:t>/</a:t>
            </a:r>
            <a:r>
              <a:rPr lang="en-US" dirty="0" err="1">
                <a:latin typeface="Helvetica" charset="0"/>
              </a:rPr>
              <a:t>watch?v</a:t>
            </a:r>
            <a:r>
              <a:rPr lang="en-US" dirty="0">
                <a:latin typeface="Helvetica" charset="0"/>
              </a:rPr>
              <a:t>=BNHR6IQJGZs</a:t>
            </a:r>
            <a:endParaRPr lang="en-US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the Cloud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Searching / Scatter - Gather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I/O June 2008 Keynote</a:t>
            </a:r>
          </a:p>
          <a:p>
            <a:r>
              <a:rPr lang="en-US" dirty="0" smtClean="0"/>
              <a:t>Marissa Mayer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5" y="2005194"/>
            <a:ext cx="5093835" cy="3551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852" y="5556369"/>
            <a:ext cx="491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=6x0cAzQ7PVs</a:t>
            </a:r>
          </a:p>
        </p:txBody>
      </p:sp>
    </p:spTree>
    <p:extLst>
      <p:ext uri="{BB962C8B-B14F-4D97-AF65-F5344CB8AC3E}">
        <p14:creationId xmlns:p14="http://schemas.microsoft.com/office/powerpoint/2010/main" val="15086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Container Tour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</a:t>
            </a:r>
            <a:r>
              <a:rPr lang="en-US" dirty="0"/>
              <a:t>Efficient Data Centers </a:t>
            </a:r>
            <a:r>
              <a:rPr lang="en-US" dirty="0" smtClean="0"/>
              <a:t>Summit April </a:t>
            </a:r>
            <a:r>
              <a:rPr lang="en-US" dirty="0"/>
              <a:t>1, 2009.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1" y="2160488"/>
            <a:ext cx="5471849" cy="2797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7344" y="5556683"/>
            <a:ext cx="4884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=zRwPSFpLX8I</a:t>
            </a:r>
          </a:p>
        </p:txBody>
      </p:sp>
    </p:spTree>
    <p:extLst>
      <p:ext uri="{BB962C8B-B14F-4D97-AF65-F5344CB8AC3E}">
        <p14:creationId xmlns:p14="http://schemas.microsoft.com/office/powerpoint/2010/main" val="20701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</a:t>
            </a:r>
            <a:r>
              <a:rPr lang="mr-IN" dirty="0" smtClean="0"/>
              <a:t>–</a:t>
            </a:r>
            <a:r>
              <a:rPr lang="en-US" dirty="0" smtClean="0"/>
              <a:t> How Search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Matt </a:t>
            </a:r>
            <a:r>
              <a:rPr lang="en-US" dirty="0" err="1" smtClean="0"/>
              <a:t>Cutts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March 2010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2024874"/>
            <a:ext cx="5809129" cy="35117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134" y="5660435"/>
            <a:ext cx="537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charset="0"/>
              </a:rPr>
              <a:t>https://</a:t>
            </a:r>
            <a:r>
              <a:rPr lang="en-US" dirty="0" err="1">
                <a:latin typeface="Helvetica" charset="0"/>
              </a:rPr>
              <a:t>www.youtube.com</a:t>
            </a:r>
            <a:r>
              <a:rPr lang="en-US" dirty="0">
                <a:latin typeface="Helvetica" charset="0"/>
              </a:rPr>
              <a:t>/</a:t>
            </a:r>
            <a:r>
              <a:rPr lang="en-US" dirty="0" err="1">
                <a:latin typeface="Helvetica" charset="0"/>
              </a:rPr>
              <a:t>watch?v</a:t>
            </a:r>
            <a:r>
              <a:rPr lang="en-US" dirty="0">
                <a:latin typeface="Helvetica" charset="0"/>
              </a:rPr>
              <a:t>=BNHR6IQJGZs</a:t>
            </a:r>
            <a:endParaRPr lang="en-US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9" y="268942"/>
            <a:ext cx="10209306" cy="5801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153" y="6347012"/>
            <a:ext cx="975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/web/20060818023744/http://</a:t>
            </a:r>
            <a:r>
              <a:rPr lang="en-US" dirty="0" err="1"/>
              <a:t>www.amazon.com</a:t>
            </a:r>
            <a:r>
              <a:rPr lang="en-US" dirty="0"/>
              <a:t>/</a:t>
            </a:r>
            <a:r>
              <a:rPr lang="en-US" dirty="0" err="1"/>
              <a:t>b?ie</a:t>
            </a:r>
            <a:r>
              <a:rPr lang="en-US" dirty="0"/>
              <a:t>=UTF8&amp;node=3435361</a:t>
            </a:r>
          </a:p>
        </p:txBody>
      </p:sp>
    </p:spTree>
    <p:extLst>
      <p:ext uri="{BB962C8B-B14F-4D97-AF65-F5344CB8AC3E}">
        <p14:creationId xmlns:p14="http://schemas.microsoft.com/office/powerpoint/2010/main" val="7225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Relational or Not?</a:t>
            </a:r>
            <a:br>
              <a:rPr lang="en-US" dirty="0" smtClean="0"/>
            </a:br>
            <a:r>
              <a:rPr lang="en-US" sz="2400" dirty="0" smtClean="0"/>
              <a:t>Rows and Columns vs. Documents, Keys, and Values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51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Amazon Web Services Pricing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/ slow disks were inexpensive</a:t>
            </a:r>
          </a:p>
          <a:p>
            <a:r>
              <a:rPr lang="en-US" dirty="0" smtClean="0"/>
              <a:t>Small quick CPUs with small amounts of memory were inexpensive</a:t>
            </a:r>
          </a:p>
          <a:p>
            <a:endParaRPr lang="en-US" dirty="0"/>
          </a:p>
          <a:p>
            <a:r>
              <a:rPr lang="en-US" dirty="0" smtClean="0"/>
              <a:t>Applications that responded to load by dynamically adding small servers and slow disk were ideal</a:t>
            </a:r>
            <a:endParaRPr lang="en-US" dirty="0"/>
          </a:p>
        </p:txBody>
      </p:sp>
      <p:pic>
        <p:nvPicPr>
          <p:cNvPr id="1026" name="Picture 2" descr="WS home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59" y="5241895"/>
            <a:ext cx="2590228" cy="105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1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tps://www.raspberrypi.org/app/uploads/2019/04/clu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35" y="188259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01857" y="6175793"/>
            <a:ext cx="3711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pages.mtu.edu</a:t>
            </a:r>
            <a:r>
              <a:rPr lang="en-US" dirty="0"/>
              <a:t>/~</a:t>
            </a:r>
            <a:r>
              <a:rPr lang="en-US" dirty="0" err="1"/>
              <a:t>steve</a:t>
            </a:r>
            <a:r>
              <a:rPr lang="en-US" dirty="0"/>
              <a:t>/CSERI/</a:t>
            </a:r>
          </a:p>
        </p:txBody>
      </p:sp>
    </p:spTree>
    <p:extLst>
      <p:ext uri="{BB962C8B-B14F-4D97-AF65-F5344CB8AC3E}">
        <p14:creationId xmlns:p14="http://schemas.microsoft.com/office/powerpoint/2010/main" val="15317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Efficient use of "carpet clusters"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Spread data out across many system</a:t>
            </a:r>
          </a:p>
          <a:p>
            <a:r>
              <a:rPr lang="en-US" dirty="0" smtClean="0"/>
              <a:t>Scatter the query to all the systems</a:t>
            </a:r>
          </a:p>
          <a:p>
            <a:r>
              <a:rPr lang="en-US" dirty="0" smtClean="0"/>
              <a:t>Gather the results</a:t>
            </a:r>
          </a:p>
          <a:p>
            <a:r>
              <a:rPr lang="en-US" dirty="0" smtClean="0"/>
              <a:t>(a.k.a. Map-Reduce)</a:t>
            </a:r>
          </a:p>
          <a:p>
            <a:r>
              <a:rPr lang="en-US" dirty="0" smtClean="0"/>
              <a:t>A single query might be 1-2 seconds</a:t>
            </a:r>
          </a:p>
          <a:p>
            <a:r>
              <a:rPr lang="en-US" dirty="0" smtClean="0"/>
              <a:t>Many queries could be "in flight" at the same time (need a fast network)</a:t>
            </a:r>
          </a:p>
          <a:p>
            <a:r>
              <a:rPr lang="en-US" dirty="0" smtClean="0"/>
              <a:t>You might just run a RDBMS on each node and shard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Generation Cloud Scale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FaceBook</a:t>
            </a:r>
            <a:r>
              <a:rPr lang="en-US" dirty="0" smtClean="0"/>
              <a:t> is More Challenging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Friend lists </a:t>
            </a:r>
            <a:r>
              <a:rPr lang="mr-IN" dirty="0" smtClean="0"/>
              <a:t>–</a:t>
            </a:r>
            <a:r>
              <a:rPr lang="en-US" dirty="0" smtClean="0"/>
              <a:t> edit / add / drop / find</a:t>
            </a:r>
          </a:p>
          <a:p>
            <a:r>
              <a:rPr lang="en-US" dirty="0" smtClean="0"/>
              <a:t>Privacy</a:t>
            </a:r>
          </a:p>
          <a:p>
            <a:r>
              <a:rPr lang="en-US" dirty="0" smtClean="0"/>
              <a:t>Everyone sees a very different view</a:t>
            </a:r>
          </a:p>
          <a:p>
            <a:r>
              <a:rPr lang="en-US" dirty="0" smtClean="0"/>
              <a:t>Everyone searches a different corpus</a:t>
            </a:r>
          </a:p>
          <a:p>
            <a:endParaRPr lang="en-US" dirty="0"/>
          </a:p>
          <a:p>
            <a:r>
              <a:rPr lang="en-US" dirty="0" smtClean="0"/>
              <a:t>Data locking for predictable update is replaced by data </a:t>
            </a:r>
            <a:r>
              <a:rPr lang="en-US" dirty="0" err="1" smtClean="0"/>
              <a:t>sharding</a:t>
            </a:r>
            <a:r>
              <a:rPr lang="en-US" dirty="0" smtClean="0"/>
              <a:t> and replication</a:t>
            </a:r>
          </a:p>
          <a:p>
            <a:r>
              <a:rPr lang="en-US" dirty="0" smtClean="0"/>
              <a:t>Migrate data "to be close" to the viewer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261" y="550502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A-F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Can 5"/>
          <p:cNvSpPr/>
          <p:nvPr/>
        </p:nvSpPr>
        <p:spPr>
          <a:xfrm>
            <a:off x="2793442" y="584118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7" name="Straight Arrow Connector 6"/>
          <p:cNvCxnSpPr>
            <a:stCxn id="4" idx="3"/>
            <a:endCxn id="6" idx="2"/>
          </p:cNvCxnSpPr>
          <p:nvPr/>
        </p:nvCxnSpPr>
        <p:spPr>
          <a:xfrm flipV="1">
            <a:off x="1953059" y="894232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9964" y="3620529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G-M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Can 17"/>
          <p:cNvSpPr/>
          <p:nvPr/>
        </p:nvSpPr>
        <p:spPr>
          <a:xfrm>
            <a:off x="2806145" y="3654145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9" name="Straight Arrow Connector 18"/>
          <p:cNvCxnSpPr>
            <a:stCxn id="19" idx="3"/>
          </p:cNvCxnSpPr>
          <p:nvPr/>
        </p:nvCxnSpPr>
        <p:spPr>
          <a:xfrm flipV="1">
            <a:off x="1965762" y="3964259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84258" y="516886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N-R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Can 20"/>
          <p:cNvSpPr/>
          <p:nvPr/>
        </p:nvSpPr>
        <p:spPr>
          <a:xfrm>
            <a:off x="8700439" y="550502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860056" y="860616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284258" y="3586911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S-Z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8700439" y="3620527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860056" y="3930641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3442" y="1305094"/>
            <a:ext cx="3079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Annie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Greg, Sarah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status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Greg: Pizza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06145" y="4390266"/>
            <a:ext cx="29418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Greg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Annie, 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status: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Me: Pizza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4258" y="4528766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Sarah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Annie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outbound: Ron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7263" y="1363409"/>
            <a:ext cx="22525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Greg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inbound: 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status: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Greg: Pizza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23021" y="452876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status:</a:t>
            </a:r>
          </a:p>
        </p:txBody>
      </p:sp>
    </p:spTree>
    <p:extLst>
      <p:ext uri="{BB962C8B-B14F-4D97-AF65-F5344CB8AC3E}">
        <p14:creationId xmlns:p14="http://schemas.microsoft.com/office/powerpoint/2010/main" val="19887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261" y="550502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A-F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Can 5"/>
          <p:cNvSpPr/>
          <p:nvPr/>
        </p:nvSpPr>
        <p:spPr>
          <a:xfrm>
            <a:off x="2793442" y="584118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7" name="Straight Arrow Connector 6"/>
          <p:cNvCxnSpPr>
            <a:stCxn id="4" idx="3"/>
            <a:endCxn id="6" idx="2"/>
          </p:cNvCxnSpPr>
          <p:nvPr/>
        </p:nvCxnSpPr>
        <p:spPr>
          <a:xfrm flipV="1">
            <a:off x="1953059" y="894232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9964" y="3620529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G-M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Can 17"/>
          <p:cNvSpPr/>
          <p:nvPr/>
        </p:nvSpPr>
        <p:spPr>
          <a:xfrm>
            <a:off x="2806145" y="3654145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9" name="Straight Arrow Connector 18"/>
          <p:cNvCxnSpPr>
            <a:stCxn id="19" idx="3"/>
          </p:cNvCxnSpPr>
          <p:nvPr/>
        </p:nvCxnSpPr>
        <p:spPr>
          <a:xfrm flipV="1">
            <a:off x="1965762" y="3964259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84258" y="516886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N-R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Can 20"/>
          <p:cNvSpPr/>
          <p:nvPr/>
        </p:nvSpPr>
        <p:spPr>
          <a:xfrm>
            <a:off x="8700439" y="550502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860056" y="860616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284258" y="3586911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S-Z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8700439" y="3620527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860056" y="3930641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3442" y="1305094"/>
            <a:ext cx="30796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Annie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Greg, Sarah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status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Greg: Pizza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 👍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06145" y="4390266"/>
            <a:ext cx="29418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Greg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Annie, 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status: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Me: Pizza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4258" y="4528766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Sarah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Annie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outbound: Ron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7263" y="1363409"/>
            <a:ext cx="22525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Greg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inbound: 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status: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Greg: Pizza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23021" y="452876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status:</a:t>
            </a:r>
          </a:p>
        </p:txBody>
      </p:sp>
      <p:cxnSp>
        <p:nvCxnSpPr>
          <p:cNvPr id="31" name="Straight Arrow Connector 30"/>
          <p:cNvCxnSpPr>
            <a:stCxn id="18" idx="1"/>
          </p:cNvCxnSpPr>
          <p:nvPr/>
        </p:nvCxnSpPr>
        <p:spPr>
          <a:xfrm flipV="1">
            <a:off x="3462964" y="2782423"/>
            <a:ext cx="530812" cy="87172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2"/>
            <a:endCxn id="24" idx="1"/>
          </p:cNvCxnSpPr>
          <p:nvPr/>
        </p:nvCxnSpPr>
        <p:spPr>
          <a:xfrm>
            <a:off x="4333287" y="2782422"/>
            <a:ext cx="5023971" cy="83810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2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261" y="550502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A-F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Can 5"/>
          <p:cNvSpPr/>
          <p:nvPr/>
        </p:nvSpPr>
        <p:spPr>
          <a:xfrm>
            <a:off x="2793442" y="584118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7" name="Straight Arrow Connector 6"/>
          <p:cNvCxnSpPr>
            <a:stCxn id="4" idx="3"/>
            <a:endCxn id="6" idx="2"/>
          </p:cNvCxnSpPr>
          <p:nvPr/>
        </p:nvCxnSpPr>
        <p:spPr>
          <a:xfrm flipV="1">
            <a:off x="1953059" y="894232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9964" y="3620529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G-M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Can 17"/>
          <p:cNvSpPr/>
          <p:nvPr/>
        </p:nvSpPr>
        <p:spPr>
          <a:xfrm>
            <a:off x="2806145" y="3654145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9" name="Straight Arrow Connector 18"/>
          <p:cNvCxnSpPr>
            <a:stCxn id="19" idx="3"/>
          </p:cNvCxnSpPr>
          <p:nvPr/>
        </p:nvCxnSpPr>
        <p:spPr>
          <a:xfrm flipV="1">
            <a:off x="1965762" y="3964259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84258" y="516886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N-R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Can 20"/>
          <p:cNvSpPr/>
          <p:nvPr/>
        </p:nvSpPr>
        <p:spPr>
          <a:xfrm>
            <a:off x="8700439" y="550502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860056" y="860616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284258" y="3586911"/>
            <a:ext cx="1575798" cy="687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S-Z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8700439" y="3620527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860056" y="3930641"/>
            <a:ext cx="84038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3442" y="1305094"/>
            <a:ext cx="30796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Annie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Greg, Sarah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status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Greg: Pizza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 👍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06145" y="4390266"/>
            <a:ext cx="29418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Greg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Annie, 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status: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Me: Pizza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Anne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 👍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84258" y="4528766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Sarah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Annie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outbound: Ron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7263" y="1363409"/>
            <a:ext cx="27799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friends: Greg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inbound: Ron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status: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Greg: Pizza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Annie: 👍  (??)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23021" y="4528766"/>
            <a:ext cx="2666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status: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Greg: Pizza (??)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Annie: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👍 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(??)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3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to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Clever non-locking solutions to distribution</a:t>
            </a:r>
          </a:p>
          <a:p>
            <a:pPr lvl="1"/>
            <a:r>
              <a:rPr lang="en-US" dirty="0" smtClean="0"/>
              <a:t>GUIDs for primary keys</a:t>
            </a:r>
          </a:p>
          <a:p>
            <a:pPr lvl="1"/>
            <a:r>
              <a:rPr lang="en-US" dirty="0" smtClean="0"/>
              <a:t>Hashing / </a:t>
            </a:r>
            <a:r>
              <a:rPr lang="en-US" dirty="0" err="1" smtClean="0"/>
              <a:t>Sharding</a:t>
            </a:r>
            <a:r>
              <a:rPr lang="en-US" dirty="0" smtClean="0"/>
              <a:t> for predictable data placement / lookup</a:t>
            </a:r>
          </a:p>
          <a:p>
            <a:r>
              <a:rPr lang="en-US" dirty="0" smtClean="0"/>
              <a:t>Some central control </a:t>
            </a:r>
            <a:r>
              <a:rPr lang="mr-IN" dirty="0" smtClean="0"/>
              <a:t>–</a:t>
            </a:r>
            <a:r>
              <a:rPr lang="en-US" dirty="0" smtClean="0"/>
              <a:t> mostly "what is where"</a:t>
            </a:r>
          </a:p>
          <a:p>
            <a:r>
              <a:rPr lang="en-US" dirty="0" smtClean="0"/>
              <a:t>Perhaps use one or more RDBMS for taking money or new accounts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3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9448" y="1748118"/>
            <a:ext cx="826091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[[A person sits at a table, eating a meal.]]</a:t>
            </a:r>
          </a:p>
          <a:p>
            <a:r>
              <a:rPr lang="en-US" dirty="0"/>
              <a:t>Person: Can you pass the salt?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[[The person pauses, a bite of food on his fork, silently.]]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[[The person still has fork in mid-air.]]</a:t>
            </a:r>
          </a:p>
          <a:p>
            <a:r>
              <a:rPr lang="en-US" dirty="0"/>
              <a:t>Person: I said--</a:t>
            </a:r>
          </a:p>
          <a:p>
            <a:r>
              <a:rPr lang="en-US" dirty="0"/>
              <a:t>Off-screen Person: I know! </a:t>
            </a:r>
            <a:r>
              <a:rPr lang="en-US" dirty="0" smtClean="0"/>
              <a:t>I'm </a:t>
            </a:r>
            <a:r>
              <a:rPr lang="en-US" dirty="0"/>
              <a:t>developing a system </a:t>
            </a:r>
            <a:r>
              <a:rPr lang="en-US" dirty="0" smtClean="0"/>
              <a:t>to </a:t>
            </a:r>
            <a:r>
              <a:rPr lang="en-US" dirty="0"/>
              <a:t>pass you arbitrary condiments.</a:t>
            </a:r>
          </a:p>
          <a:p>
            <a:r>
              <a:rPr lang="en-US" dirty="0"/>
              <a:t>Person: </a:t>
            </a:r>
            <a:r>
              <a:rPr lang="en-US" dirty="0" smtClean="0"/>
              <a:t>It's </a:t>
            </a:r>
            <a:r>
              <a:rPr lang="en-US" dirty="0"/>
              <a:t>been 20 minutes!</a:t>
            </a:r>
          </a:p>
          <a:p>
            <a:r>
              <a:rPr lang="en-US" dirty="0"/>
              <a:t>OSP: </a:t>
            </a:r>
            <a:r>
              <a:rPr lang="en-US" dirty="0" smtClean="0"/>
              <a:t>It'll </a:t>
            </a:r>
            <a:r>
              <a:rPr lang="en-US" dirty="0"/>
              <a:t>save time in the long run!</a:t>
            </a:r>
          </a:p>
          <a:p>
            <a:endParaRPr lang="en-US" dirty="0"/>
          </a:p>
        </p:txBody>
      </p:sp>
      <p:pic>
        <p:nvPicPr>
          <p:cNvPr id="4" name="Picture 3" descr="[[A person sits at a table, eating a meal.]]&#10;Person: Can you pass the salt?&#10; &#10;[[The person pauses, a bite of food on his fork, silently.]]&#10; &#10;[[The person still has fork in mid-air.]]&#10;Person: I said--&#10;Off-screen Person: I know! I'm developing a system to pass you arbitrary condiments.&#10;Person: It's been 20 minutes!&#10;OSP: It'll save time in the long run!&#10;&#10;" title="The General Problem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1895"/>
          <a:stretch/>
        </p:blipFill>
        <p:spPr>
          <a:xfrm>
            <a:off x="1734670" y="682741"/>
            <a:ext cx="8713694" cy="50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 or BASE?</a:t>
            </a:r>
            <a:br>
              <a:rPr lang="en-US" dirty="0" smtClean="0"/>
            </a:br>
            <a:r>
              <a:rPr lang="en-US" sz="2800" dirty="0" smtClean="0"/>
              <a:t>Probably the best question to ask.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15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Emergence of BASE Solutions (i.e. </a:t>
            </a:r>
            <a:r>
              <a:rPr lang="en-US" dirty="0"/>
              <a:t>N</a:t>
            </a:r>
            <a:r>
              <a:rPr lang="en-US" dirty="0" smtClean="0"/>
              <a:t>oSQL)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basic principles of BASE DBMS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Everything is distributed </a:t>
            </a:r>
            <a:r>
              <a:rPr lang="mr-IN" dirty="0" smtClean="0"/>
              <a:t>–</a:t>
            </a:r>
            <a:r>
              <a:rPr lang="en-US" dirty="0" smtClean="0"/>
              <a:t> fast network</a:t>
            </a:r>
          </a:p>
          <a:p>
            <a:r>
              <a:rPr lang="en-US" dirty="0" smtClean="0"/>
              <a:t>No locks (*)</a:t>
            </a:r>
          </a:p>
          <a:p>
            <a:r>
              <a:rPr lang="en-US" dirty="0" smtClean="0"/>
              <a:t>Lots of fast / small memory CPUs</a:t>
            </a:r>
          </a:p>
          <a:p>
            <a:r>
              <a:rPr lang="en-US" dirty="0" smtClean="0"/>
              <a:t>Lots of disks</a:t>
            </a:r>
          </a:p>
          <a:p>
            <a:r>
              <a:rPr lang="en-US" dirty="0" smtClean="0"/>
              <a:t>Indexes follow data shards</a:t>
            </a:r>
          </a:p>
          <a:p>
            <a:r>
              <a:rPr lang="en-US" dirty="0" smtClean="0"/>
              <a:t>Documents not rows / columns</a:t>
            </a:r>
          </a:p>
          <a:p>
            <a:r>
              <a:rPr lang="en-US" dirty="0" smtClean="0"/>
              <a:t>Schema on read </a:t>
            </a:r>
            <a:r>
              <a:rPr lang="mr-IN" dirty="0" smtClean="0"/>
              <a:t>–</a:t>
            </a:r>
            <a:r>
              <a:rPr lang="en-US" dirty="0" smtClean="0"/>
              <a:t> not schema on write(*)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JSON Ascending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JSON is a great way to represent / move / store structured data</a:t>
            </a:r>
          </a:p>
          <a:p>
            <a:r>
              <a:rPr lang="en-US" dirty="0" smtClean="0"/>
              <a:t>Fast parsers in every programming language</a:t>
            </a:r>
          </a:p>
          <a:p>
            <a:r>
              <a:rPr lang="en-US" dirty="0" smtClean="0"/>
              <a:t>Easily compressed to</a:t>
            </a:r>
            <a:br>
              <a:rPr lang="en-US" dirty="0" smtClean="0"/>
            </a:br>
            <a:r>
              <a:rPr lang="en-US" dirty="0" smtClean="0"/>
              <a:t>save storage and transfer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04264" y="3182839"/>
            <a:ext cx="3724096" cy="224676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{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  "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superlongkey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" : 42;</a:t>
            </a:r>
          </a:p>
          <a:p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}</a:t>
            </a:r>
          </a:p>
          <a:p>
            <a:endParaRPr lang="de-DE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{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  "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superlongkey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" : 43;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103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 NoSQL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CouchDB</a:t>
            </a:r>
            <a:r>
              <a:rPr lang="en-US" dirty="0" smtClean="0"/>
              <a:t> (2008)</a:t>
            </a:r>
          </a:p>
          <a:p>
            <a:pPr lvl="1"/>
            <a:r>
              <a:rPr lang="en-US" b="1" dirty="0" smtClean="0"/>
              <a:t>C</a:t>
            </a:r>
            <a:r>
              <a:rPr lang="en-US" dirty="0" smtClean="0"/>
              <a:t>luster </a:t>
            </a:r>
            <a:r>
              <a:rPr lang="en-US" b="1" dirty="0" smtClean="0"/>
              <a:t>O</a:t>
            </a:r>
            <a:r>
              <a:rPr lang="en-US" dirty="0" smtClean="0"/>
              <a:t>f </a:t>
            </a:r>
            <a:r>
              <a:rPr lang="en-US" b="1" dirty="0" smtClean="0"/>
              <a:t>U</a:t>
            </a:r>
            <a:r>
              <a:rPr lang="en-US" dirty="0" smtClean="0"/>
              <a:t>nreliable </a:t>
            </a:r>
            <a:r>
              <a:rPr lang="en-US" b="1" dirty="0" smtClean="0"/>
              <a:t>C</a:t>
            </a:r>
            <a:r>
              <a:rPr lang="en-US" dirty="0" smtClean="0"/>
              <a:t>ommodity </a:t>
            </a:r>
            <a:r>
              <a:rPr lang="en-US" b="1" dirty="0" smtClean="0"/>
              <a:t>H</a:t>
            </a:r>
            <a:r>
              <a:rPr lang="en-US" dirty="0" smtClean="0"/>
              <a:t>ardware</a:t>
            </a:r>
          </a:p>
          <a:p>
            <a:r>
              <a:rPr lang="en-US" dirty="0" smtClean="0"/>
              <a:t>MongoDB </a:t>
            </a:r>
            <a:r>
              <a:rPr lang="mr-IN" dirty="0" smtClean="0"/>
              <a:t>–</a:t>
            </a:r>
            <a:r>
              <a:rPr lang="en-US" dirty="0" smtClean="0"/>
              <a:t> 2009 </a:t>
            </a:r>
          </a:p>
          <a:p>
            <a:pPr lvl="1"/>
            <a:r>
              <a:rPr lang="en-US" dirty="0" smtClean="0"/>
              <a:t>Distributed JSON storage</a:t>
            </a:r>
          </a:p>
          <a:p>
            <a:r>
              <a:rPr lang="en-US" dirty="0" smtClean="0"/>
              <a:t>Cassandra </a:t>
            </a:r>
            <a:r>
              <a:rPr lang="mr-IN" dirty="0" smtClean="0"/>
              <a:t>–</a:t>
            </a:r>
            <a:r>
              <a:rPr lang="en-US" dirty="0" smtClean="0"/>
              <a:t> 2008 </a:t>
            </a:r>
          </a:p>
          <a:p>
            <a:pPr lvl="1"/>
            <a:r>
              <a:rPr lang="en-US" dirty="0" smtClean="0"/>
              <a:t>From </a:t>
            </a:r>
            <a:r>
              <a:rPr lang="en-US" dirty="0" err="1" smtClean="0"/>
              <a:t>FaceBook</a:t>
            </a:r>
            <a:endParaRPr lang="en-US" dirty="0" smtClean="0"/>
          </a:p>
          <a:p>
            <a:pPr lvl="1"/>
            <a:r>
              <a:rPr lang="en-US" dirty="0" smtClean="0"/>
              <a:t>Also Apache Hadoop </a:t>
            </a:r>
            <a:r>
              <a:rPr lang="mr-IN" dirty="0" smtClean="0"/>
              <a:t>–</a:t>
            </a:r>
            <a:r>
              <a:rPr lang="en-US" dirty="0" smtClean="0"/>
              <a:t> Map / Reduce</a:t>
            </a:r>
          </a:p>
          <a:p>
            <a:r>
              <a:rPr lang="en-US" dirty="0" err="1" smtClean="0"/>
              <a:t>ElasticSearch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2010 </a:t>
            </a:r>
          </a:p>
          <a:p>
            <a:pPr lvl="1"/>
            <a:r>
              <a:rPr lang="en-US" dirty="0" smtClean="0"/>
              <a:t>Initially full text search Apache Lucene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volved into JSON database</a:t>
            </a:r>
          </a:p>
        </p:txBody>
      </p:sp>
    </p:spTree>
    <p:extLst>
      <p:ext uri="{BB962C8B-B14F-4D97-AF65-F5344CB8AC3E}">
        <p14:creationId xmlns:p14="http://schemas.microsoft.com/office/powerpoint/2010/main" val="20459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0719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Proprietary / Software AS a Service </a:t>
            </a:r>
            <a:r>
              <a:rPr lang="en-US" smtClean="0"/>
              <a:t>(</a:t>
            </a:r>
            <a:r>
              <a:rPr lang="en-US" smtClean="0"/>
              <a:t>SAAS</a:t>
            </a:r>
            <a:r>
              <a:rPr lang="en-US" dirty="0" smtClean="0"/>
              <a:t>) NoSQL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647"/>
            <a:ext cx="10515600" cy="4312368"/>
          </a:xfrm>
        </p:spPr>
        <p:txBody>
          <a:bodyPr/>
          <a:lstStyle/>
          <a:p>
            <a:r>
              <a:rPr lang="en-US" dirty="0" smtClean="0"/>
              <a:t>Amazon </a:t>
            </a:r>
            <a:r>
              <a:rPr lang="en-US" dirty="0" err="1" smtClean="0"/>
              <a:t>DynamoDB</a:t>
            </a:r>
            <a:endParaRPr lang="en-US" dirty="0" smtClean="0"/>
          </a:p>
          <a:p>
            <a:pPr lvl="1"/>
            <a:r>
              <a:rPr lang="en-US" dirty="0" smtClean="0"/>
              <a:t>Backed the Amazon catalog</a:t>
            </a:r>
          </a:p>
          <a:p>
            <a:r>
              <a:rPr lang="en-US" dirty="0" smtClean="0"/>
              <a:t>Google </a:t>
            </a:r>
            <a:r>
              <a:rPr lang="en-US" dirty="0" err="1" smtClean="0"/>
              <a:t>BigTable</a:t>
            </a:r>
            <a:endParaRPr lang="en-US" dirty="0" smtClean="0"/>
          </a:p>
          <a:p>
            <a:pPr lvl="1"/>
            <a:r>
              <a:rPr lang="en-US" dirty="0" smtClean="0"/>
              <a:t>Stored Google's copy of the web</a:t>
            </a:r>
          </a:p>
          <a:p>
            <a:r>
              <a:rPr lang="en-US" dirty="0" smtClean="0"/>
              <a:t>Azure Table Storage</a:t>
            </a:r>
          </a:p>
          <a:p>
            <a:pPr lvl="1"/>
            <a:r>
              <a:rPr lang="en-US" dirty="0" smtClean="0"/>
              <a:t>Catching up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71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4184" y="5637911"/>
            <a:ext cx="5871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File:Gold_Pan.jpg</a:t>
            </a:r>
            <a:endParaRPr lang="en-US" dirty="0"/>
          </a:p>
        </p:txBody>
      </p:sp>
      <p:pic>
        <p:nvPicPr>
          <p:cNvPr id="3074" name="Picture 2" descr="ile:Gold Pa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06" y="995854"/>
            <a:ext cx="5580839" cy="418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Startup 2010-Present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like </a:t>
            </a:r>
            <a:r>
              <a:rPr lang="en-US" dirty="0" err="1" smtClean="0"/>
              <a:t>FaceBook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Make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Emergence of client-side applications</a:t>
            </a:r>
          </a:p>
          <a:p>
            <a:pPr lvl="1"/>
            <a:r>
              <a:rPr lang="en-US" dirty="0" smtClean="0"/>
              <a:t>Backbone, Angular, React,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Emergence of JavaScript in the server</a:t>
            </a:r>
          </a:p>
          <a:p>
            <a:pPr lvl="1"/>
            <a:r>
              <a:rPr lang="en-US" dirty="0" err="1" smtClean="0"/>
              <a:t>node.js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great at </a:t>
            </a:r>
            <a:r>
              <a:rPr lang="en-US" dirty="0" err="1" smtClean="0"/>
              <a:t>asynch</a:t>
            </a:r>
            <a:r>
              <a:rPr lang="en-US" dirty="0" smtClean="0"/>
              <a:t> / micro services</a:t>
            </a:r>
          </a:p>
          <a:p>
            <a:r>
              <a:rPr lang="en-US" dirty="0" smtClean="0"/>
              <a:t>NoSQL databases</a:t>
            </a:r>
          </a:p>
          <a:p>
            <a:pPr lvl="1"/>
            <a:r>
              <a:rPr lang="en-US" dirty="0" smtClean="0"/>
              <a:t>Distributed, scalable, inexpensive resources</a:t>
            </a:r>
          </a:p>
          <a:p>
            <a:pPr lvl="1"/>
            <a:endParaRPr lang="en-US" dirty="0"/>
          </a:p>
          <a:p>
            <a:r>
              <a:rPr lang="en-US" dirty="0" smtClean="0"/>
              <a:t>Lots of startups / fresh ground up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hatsthebigdata.files.wordpress.com/2012/08/big-data-hype-cycle-aug2012.jpg?w=640&amp;h=4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93" y="268940"/>
            <a:ext cx="8848165" cy="575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89965" y="1573306"/>
            <a:ext cx="1492623" cy="322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564" y="268940"/>
            <a:ext cx="2949388" cy="18115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Gartner Hype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02" y="147918"/>
            <a:ext cx="7484697" cy="57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8081682" y="3738282"/>
            <a:ext cx="3321424" cy="3630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8659906" y="3321424"/>
            <a:ext cx="2743200" cy="2689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059706" y="147918"/>
            <a:ext cx="753035" cy="20170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- </a:t>
            </a:r>
            <a:r>
              <a:rPr lang="en-US" dirty="0" err="1" smtClean="0"/>
              <a:t>Vericite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Startup founded in 2014 </a:t>
            </a:r>
            <a:r>
              <a:rPr lang="mr-IN" dirty="0" smtClean="0"/>
              <a:t>–</a:t>
            </a:r>
            <a:r>
              <a:rPr lang="en-US" dirty="0" smtClean="0"/>
              <a:t> expected 100TB</a:t>
            </a:r>
          </a:p>
          <a:p>
            <a:pPr lvl="1"/>
            <a:r>
              <a:rPr lang="en-US" dirty="0" smtClean="0"/>
              <a:t>Cloud / multi-tenant / document based</a:t>
            </a:r>
          </a:p>
          <a:p>
            <a:r>
              <a:rPr lang="en-US" dirty="0" smtClean="0"/>
              <a:t>Used MySQL for POC </a:t>
            </a:r>
            <a:r>
              <a:rPr lang="mr-IN" dirty="0" smtClean="0"/>
              <a:t>–</a:t>
            </a:r>
            <a:r>
              <a:rPr lang="en-US" dirty="0" smtClean="0"/>
              <a:t> Did not want to shard</a:t>
            </a:r>
          </a:p>
          <a:p>
            <a:r>
              <a:rPr lang="en-US" dirty="0" smtClean="0"/>
              <a:t>Built on Cassandra and "owned hardware"</a:t>
            </a:r>
          </a:p>
          <a:p>
            <a:r>
              <a:rPr lang="en-US" dirty="0" smtClean="0"/>
              <a:t>Cassandra fell down at scale - consultant</a:t>
            </a:r>
          </a:p>
          <a:p>
            <a:r>
              <a:rPr lang="en-US" dirty="0" smtClean="0"/>
              <a:t>Switched to Amazon </a:t>
            </a:r>
            <a:r>
              <a:rPr lang="en-US" dirty="0" err="1" smtClean="0"/>
              <a:t>DynamoDB</a:t>
            </a:r>
            <a:endParaRPr lang="en-US" dirty="0" smtClean="0"/>
          </a:p>
          <a:p>
            <a:pPr lvl="1"/>
            <a:r>
              <a:rPr lang="en-US" dirty="0" smtClean="0"/>
              <a:t>Works </a:t>
            </a:r>
            <a:r>
              <a:rPr lang="mr-IN" dirty="0" smtClean="0"/>
              <a:t>–</a:t>
            </a:r>
            <a:r>
              <a:rPr lang="en-US" dirty="0" smtClean="0"/>
              <a:t> expensive but cheaper than consultants</a:t>
            </a:r>
          </a:p>
          <a:p>
            <a:r>
              <a:rPr lang="en-US" dirty="0"/>
              <a:t>N</a:t>
            </a:r>
            <a:r>
              <a:rPr lang="en-US" dirty="0" smtClean="0"/>
              <a:t>oSQL </a:t>
            </a:r>
            <a:r>
              <a:rPr lang="en-US" dirty="0"/>
              <a:t>database </a:t>
            </a:r>
            <a:r>
              <a:rPr lang="en-US" dirty="0" smtClean="0"/>
              <a:t>competed against larger </a:t>
            </a:r>
            <a:r>
              <a:rPr lang="en-US" dirty="0"/>
              <a:t>firm using custom storage on physical hardware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60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178" y="5906852"/>
            <a:ext cx="346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en.wikipedia.org</a:t>
            </a:r>
            <a:r>
              <a:rPr lang="en-US" dirty="0">
                <a:solidFill>
                  <a:schemeClr val="bg1"/>
                </a:solidFill>
              </a:rPr>
              <a:t>/wiki/ACID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786959"/>
              </p:ext>
            </p:extLst>
          </p:nvPr>
        </p:nvGraphicFramePr>
        <p:xfrm>
          <a:off x="1776506" y="652431"/>
          <a:ext cx="9371106" cy="503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500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Reacting to the rise of NoSQL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That's Not All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ACID vendors saw market share slipping away circa 2013</a:t>
            </a:r>
          </a:p>
          <a:p>
            <a:r>
              <a:rPr lang="en-US" dirty="0" smtClean="0"/>
              <a:t>As NoSQL applications matured they found that application developers wanted "a few" transactions and JOINs</a:t>
            </a:r>
          </a:p>
          <a:p>
            <a:endParaRPr lang="en-US" dirty="0"/>
          </a:p>
          <a:p>
            <a:r>
              <a:rPr lang="en-US" dirty="0" smtClean="0"/>
              <a:t>ACID + BASE became the new sweet spot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Changes 2009-2019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AWS Could sell you 32 CPU systems with large amounts of RAM cheaper than you could own them</a:t>
            </a:r>
          </a:p>
          <a:p>
            <a:r>
              <a:rPr lang="en-US" dirty="0" smtClean="0"/>
              <a:t>Solid State Disk developed scatter / gather on a single drive with 32 + simultaneous reads to different areas of the drive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RDBMS Vendors reacted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Oracle</a:t>
            </a:r>
          </a:p>
          <a:p>
            <a:pPr lvl="1"/>
            <a:r>
              <a:rPr lang="en-US" dirty="0" smtClean="0"/>
              <a:t>JSON Columns</a:t>
            </a:r>
          </a:p>
          <a:p>
            <a:pPr lvl="1"/>
            <a:r>
              <a:rPr lang="en-US" dirty="0" smtClean="0"/>
              <a:t>NoSQL Features</a:t>
            </a:r>
          </a:p>
          <a:p>
            <a:r>
              <a:rPr lang="en-US" dirty="0" smtClean="0"/>
              <a:t>MySQL 8.0 </a:t>
            </a:r>
            <a:r>
              <a:rPr lang="mr-IN" dirty="0" smtClean="0"/>
              <a:t>–</a:t>
            </a:r>
            <a:r>
              <a:rPr lang="en-US" dirty="0" smtClean="0"/>
              <a:t> JSON Columns</a:t>
            </a:r>
            <a:endParaRPr lang="en-US" dirty="0"/>
          </a:p>
          <a:p>
            <a:r>
              <a:rPr lang="en-US" dirty="0" smtClean="0"/>
              <a:t>PostgreSQL</a:t>
            </a:r>
          </a:p>
          <a:p>
            <a:pPr lvl="1"/>
            <a:r>
              <a:rPr lang="en-US" dirty="0" smtClean="0"/>
              <a:t>8.3 HSTORE Columns (2008 and 2014)</a:t>
            </a:r>
          </a:p>
          <a:p>
            <a:pPr lvl="1"/>
            <a:r>
              <a:rPr lang="en-US" dirty="0" smtClean="0"/>
              <a:t>9.2 JSON Columns (2012)</a:t>
            </a:r>
          </a:p>
          <a:p>
            <a:pPr lvl="1"/>
            <a:r>
              <a:rPr lang="en-US" dirty="0" smtClean="0"/>
              <a:t>9.4 JSONB Columns (2014)</a:t>
            </a:r>
          </a:p>
          <a:p>
            <a:r>
              <a:rPr lang="en-US" dirty="0" smtClean="0"/>
              <a:t>Amazon Redshift is based on a "modified" PostgreSQL 8.0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 + BASE or BASE + ACID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turns out to be easier to relax ACID than to do the research and development to implement ACID in a system that is distributed at its core</a:t>
            </a:r>
          </a:p>
          <a:p>
            <a:r>
              <a:rPr lang="en-US" dirty="0" smtClean="0"/>
              <a:t>SQL does not imply ACID</a:t>
            </a:r>
          </a:p>
          <a:p>
            <a:r>
              <a:rPr lang="en-US" smtClean="0"/>
              <a:t>BASE runtime </a:t>
            </a:r>
            <a:r>
              <a:rPr lang="en-US" dirty="0" smtClean="0"/>
              <a:t>databases are adopting SQL syntax for some of their operations to make it easier for developers</a:t>
            </a:r>
          </a:p>
        </p:txBody>
      </p:sp>
    </p:spTree>
    <p:extLst>
      <p:ext uri="{BB962C8B-B14F-4D97-AF65-F5344CB8AC3E}">
        <p14:creationId xmlns:p14="http://schemas.microsoft.com/office/powerpoint/2010/main" val="108512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n 18"/>
          <p:cNvSpPr/>
          <p:nvPr/>
        </p:nvSpPr>
        <p:spPr>
          <a:xfrm>
            <a:off x="5508806" y="4687963"/>
            <a:ext cx="1775011" cy="768913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(Hypothetical)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5508806" y="1532967"/>
            <a:ext cx="1775011" cy="1203730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ACID Master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6934" y="1329597"/>
            <a:ext cx="856670" cy="480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S</a:t>
            </a:r>
            <a:br>
              <a:rPr lang="en-US" sz="240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Q</a:t>
            </a:r>
            <a:br>
              <a:rPr lang="en-US" sz="240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smtClean="0">
                <a:latin typeface="Verdana" charset="0"/>
                <a:ea typeface="Verdana" charset="0"/>
                <a:cs typeface="Verdana" charset="0"/>
              </a:rPr>
              <a:t>L</a:t>
            </a:r>
          </a:p>
          <a:p>
            <a:pPr algn="ctr"/>
            <a:endParaRPr lang="en-US" sz="2400" dirty="0" smtClean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R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O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U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T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E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R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7764008" y="1825550"/>
            <a:ext cx="1600200" cy="6185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</a:t>
            </a:r>
          </a:p>
          <a:p>
            <a:pPr algn="ctr"/>
            <a:r>
              <a:rPr lang="en-US" dirty="0" smtClean="0"/>
              <a:t>Log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4" idx="4"/>
            <a:endCxn id="9" idx="1"/>
          </p:cNvCxnSpPr>
          <p:nvPr/>
        </p:nvCxnSpPr>
        <p:spPr>
          <a:xfrm>
            <a:off x="7283817" y="2134832"/>
            <a:ext cx="48019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110172" y="1532967"/>
            <a:ext cx="1743632" cy="11515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INSERT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UPDATE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READ/LOCK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BEGIN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38756" y="3134151"/>
            <a:ext cx="1743632" cy="11515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SELECT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JOIN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COUNT</a:t>
            </a:r>
          </a:p>
          <a:p>
            <a:pPr algn="ctr"/>
            <a:r>
              <a:rPr lang="mr-IN" dirty="0" smtClean="0">
                <a:latin typeface="Verdana" charset="0"/>
                <a:ea typeface="Verdana" charset="0"/>
                <a:cs typeface="Verdana" charset="0"/>
              </a:rPr>
              <a:t>…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3" name="Straight Arrow Connector 22"/>
          <p:cNvCxnSpPr>
            <a:stCxn id="21" idx="3"/>
            <a:endCxn id="4" idx="2"/>
          </p:cNvCxnSpPr>
          <p:nvPr/>
        </p:nvCxnSpPr>
        <p:spPr>
          <a:xfrm>
            <a:off x="4853804" y="2108756"/>
            <a:ext cx="655002" cy="2607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867870" y="3223005"/>
            <a:ext cx="1743632" cy="6744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SQL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6" name="Straight Arrow Connector 25"/>
          <p:cNvCxnSpPr>
            <a:stCxn id="9" idx="2"/>
            <a:endCxn id="29" idx="1"/>
          </p:cNvCxnSpPr>
          <p:nvPr/>
        </p:nvCxnSpPr>
        <p:spPr>
          <a:xfrm flipH="1">
            <a:off x="6396312" y="2444114"/>
            <a:ext cx="2013155" cy="6354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n 28"/>
          <p:cNvSpPr/>
          <p:nvPr/>
        </p:nvSpPr>
        <p:spPr>
          <a:xfrm>
            <a:off x="5508806" y="3079541"/>
            <a:ext cx="1775011" cy="768913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Read Replica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138756" y="4970759"/>
            <a:ext cx="1743632" cy="76275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INSERT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UPDATE</a:t>
            </a:r>
          </a:p>
        </p:txBody>
      </p:sp>
      <p:cxnSp>
        <p:nvCxnSpPr>
          <p:cNvPr id="32" name="Straight Arrow Connector 31"/>
          <p:cNvCxnSpPr>
            <a:stCxn id="22" idx="3"/>
            <a:endCxn id="29" idx="2"/>
          </p:cNvCxnSpPr>
          <p:nvPr/>
        </p:nvCxnSpPr>
        <p:spPr>
          <a:xfrm flipV="1">
            <a:off x="4882388" y="3463998"/>
            <a:ext cx="626418" cy="24594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3"/>
            <a:endCxn id="19" idx="2"/>
          </p:cNvCxnSpPr>
          <p:nvPr/>
        </p:nvCxnSpPr>
        <p:spPr>
          <a:xfrm>
            <a:off x="4882388" y="3709940"/>
            <a:ext cx="626418" cy="136248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7" idx="3"/>
            <a:endCxn id="19" idx="2"/>
          </p:cNvCxnSpPr>
          <p:nvPr/>
        </p:nvCxnSpPr>
        <p:spPr>
          <a:xfrm flipV="1">
            <a:off x="4882388" y="5072420"/>
            <a:ext cx="626418" cy="27971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n 46"/>
          <p:cNvSpPr/>
          <p:nvPr/>
        </p:nvSpPr>
        <p:spPr>
          <a:xfrm>
            <a:off x="5813606" y="3384341"/>
            <a:ext cx="1775011" cy="768913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Read Replica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8" name="Can 47"/>
          <p:cNvSpPr/>
          <p:nvPr/>
        </p:nvSpPr>
        <p:spPr>
          <a:xfrm>
            <a:off x="5813606" y="5006210"/>
            <a:ext cx="1775011" cy="768913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BASE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49" name="Straight Arrow Connector 48"/>
          <p:cNvCxnSpPr>
            <a:stCxn id="37" idx="3"/>
            <a:endCxn id="48" idx="2"/>
          </p:cNvCxnSpPr>
          <p:nvPr/>
        </p:nvCxnSpPr>
        <p:spPr>
          <a:xfrm>
            <a:off x="4882388" y="5352135"/>
            <a:ext cx="931218" cy="3853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2" idx="3"/>
            <a:endCxn id="47" idx="2"/>
          </p:cNvCxnSpPr>
          <p:nvPr/>
        </p:nvCxnSpPr>
        <p:spPr>
          <a:xfrm>
            <a:off x="4882388" y="3709940"/>
            <a:ext cx="931218" cy="58858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2" idx="3"/>
          </p:cNvCxnSpPr>
          <p:nvPr/>
        </p:nvCxnSpPr>
        <p:spPr>
          <a:xfrm>
            <a:off x="4882388" y="3709940"/>
            <a:ext cx="931218" cy="166146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Being BASE-Like in ACID RDBMS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239915"/>
          </a:xfrm>
        </p:spPr>
        <p:txBody>
          <a:bodyPr>
            <a:normAutofit/>
          </a:bodyPr>
          <a:lstStyle/>
          <a:p>
            <a:r>
              <a:rPr lang="en-US" dirty="0"/>
              <a:t>Do not </a:t>
            </a:r>
            <a:r>
              <a:rPr lang="en-US" dirty="0" smtClean="0"/>
              <a:t>normalize </a:t>
            </a:r>
            <a:r>
              <a:rPr lang="mr-IN" dirty="0" smtClean="0"/>
              <a:t>–</a:t>
            </a:r>
            <a:r>
              <a:rPr lang="en-US" dirty="0" smtClean="0"/>
              <a:t> Replicate</a:t>
            </a:r>
          </a:p>
          <a:p>
            <a:r>
              <a:rPr lang="en-US" dirty="0" smtClean="0"/>
              <a:t>Don't use SERIAL - use UUID</a:t>
            </a:r>
            <a:endParaRPr lang="en-US" dirty="0"/>
          </a:p>
          <a:p>
            <a:r>
              <a:rPr lang="en-US" dirty="0" smtClean="0"/>
              <a:t>Columns are for indexing</a:t>
            </a:r>
            <a:endParaRPr lang="en-US" dirty="0"/>
          </a:p>
          <a:p>
            <a:r>
              <a:rPr lang="en-US" dirty="0"/>
              <a:t>Do not use foreign </a:t>
            </a:r>
            <a:r>
              <a:rPr lang="en-US" dirty="0" smtClean="0"/>
              <a:t>keys or don't mark them as such</a:t>
            </a:r>
            <a:endParaRPr lang="en-US" dirty="0"/>
          </a:p>
          <a:p>
            <a:r>
              <a:rPr lang="en-US" dirty="0"/>
              <a:t>Design your schema </a:t>
            </a:r>
            <a:r>
              <a:rPr lang="en-US" dirty="0" smtClean="0"/>
              <a:t>/ indexes to </a:t>
            </a:r>
            <a:r>
              <a:rPr lang="en-US" dirty="0"/>
              <a:t>enable reading a single row on </a:t>
            </a:r>
            <a:r>
              <a:rPr lang="en-US" dirty="0" smtClean="0"/>
              <a:t>query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72232" y="5629455"/>
            <a:ext cx="90543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www.wix.engineering</a:t>
            </a:r>
            <a:r>
              <a:rPr lang="en-US" sz="2000" dirty="0"/>
              <a:t>/post/scaling-to-100m-mysql-is-a-better-nosql</a:t>
            </a:r>
          </a:p>
        </p:txBody>
      </p:sp>
    </p:spTree>
    <p:extLst>
      <p:ext uri="{BB962C8B-B14F-4D97-AF65-F5344CB8AC3E}">
        <p14:creationId xmlns:p14="http://schemas.microsoft.com/office/powerpoint/2010/main" val="280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Being BASE-Like in ACID RDBMS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239915"/>
          </a:xfrm>
        </p:spPr>
        <p:txBody>
          <a:bodyPr>
            <a:normAutofit/>
          </a:bodyPr>
          <a:lstStyle/>
          <a:p>
            <a:r>
              <a:rPr lang="en-US" dirty="0"/>
              <a:t>Use software migrations instead of </a:t>
            </a:r>
            <a:r>
              <a:rPr lang="en-US" dirty="0" smtClean="0"/>
              <a:t>ALTER</a:t>
            </a:r>
          </a:p>
          <a:p>
            <a:r>
              <a:rPr lang="en-US" dirty="0" smtClean="0"/>
              <a:t>Query for records by primary key or by indexed column</a:t>
            </a:r>
          </a:p>
          <a:p>
            <a:r>
              <a:rPr lang="en-US" dirty="0" smtClean="0"/>
              <a:t>Do not use JOINs</a:t>
            </a:r>
          </a:p>
          <a:p>
            <a:r>
              <a:rPr lang="en-US" dirty="0" smtClean="0"/>
              <a:t>Do not use aggregations (COUNT ??)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72232" y="5629455"/>
            <a:ext cx="8892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www.wix.engineering</a:t>
            </a:r>
            <a:r>
              <a:rPr lang="en-US" sz="2000" dirty="0"/>
              <a:t>/post/scaling-to-100m-mysql-is-a-better-nosql</a:t>
            </a:r>
          </a:p>
        </p:txBody>
      </p:sp>
    </p:spTree>
    <p:extLst>
      <p:ext uri="{BB962C8B-B14F-4D97-AF65-F5344CB8AC3E}">
        <p14:creationId xmlns:p14="http://schemas.microsoft.com/office/powerpoint/2010/main" val="10512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NoSQL is doing well</a:t>
            </a:r>
          </a:p>
          <a:p>
            <a:pPr lvl="1"/>
            <a:r>
              <a:rPr lang="en-US" dirty="0" smtClean="0"/>
              <a:t>More for specialized applications</a:t>
            </a:r>
          </a:p>
          <a:p>
            <a:pPr lvl="1"/>
            <a:r>
              <a:rPr lang="en-US" dirty="0" smtClean="0"/>
              <a:t>Less conversation about the "end of SQL"</a:t>
            </a:r>
          </a:p>
          <a:p>
            <a:pPr lvl="1"/>
            <a:r>
              <a:rPr lang="en-US" dirty="0" smtClean="0"/>
              <a:t>Breathless is becoming pragmatic</a:t>
            </a:r>
          </a:p>
          <a:p>
            <a:pPr lvl="1"/>
            <a:r>
              <a:rPr lang="en-US" dirty="0" smtClean="0"/>
              <a:t>There is a learning curve - production experience</a:t>
            </a:r>
          </a:p>
          <a:p>
            <a:pPr lvl="1"/>
            <a:r>
              <a:rPr lang="en-US" dirty="0" smtClean="0"/>
              <a:t>SASS from cloud vendors makes it "easier"</a:t>
            </a:r>
          </a:p>
          <a:p>
            <a:r>
              <a:rPr lang="en-US" dirty="0" smtClean="0"/>
              <a:t>Some applications converting back</a:t>
            </a:r>
          </a:p>
          <a:p>
            <a:pPr lvl="1"/>
            <a:r>
              <a:rPr lang="en-US" dirty="0" smtClean="0"/>
              <a:t>"Move from MongoDB to PostgreSQL"</a:t>
            </a:r>
          </a:p>
          <a:p>
            <a:r>
              <a:rPr lang="en-US" dirty="0" smtClean="0"/>
              <a:t>Review: Why PostgreSQL for this course?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86697" y="458272"/>
            <a:ext cx="350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mtClean="0">
                <a:solidFill>
                  <a:srgbClr val="FFCC66"/>
                </a:solidFill>
              </a:rPr>
              <a:t>Acknowledgements / Contributions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924" y="1100138"/>
            <a:ext cx="54864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These slides are Copyright </a:t>
            </a:r>
            <a:r>
              <a:rPr lang="en-US" sz="1400" dirty="0" smtClean="0">
                <a:solidFill>
                  <a:schemeClr val="bg1"/>
                </a:solidFill>
              </a:rPr>
              <a:t>2019-  </a:t>
            </a:r>
            <a:r>
              <a:rPr lang="en-US" sz="1400" dirty="0">
                <a:solidFill>
                  <a:schemeClr val="bg1"/>
                </a:solidFill>
              </a:rPr>
              <a:t>Charles R. Severance (</a:t>
            </a:r>
            <a:r>
              <a:rPr lang="en-US" sz="1400" dirty="0" err="1">
                <a:solidFill>
                  <a:schemeClr val="bg1"/>
                </a:solidFill>
              </a:rPr>
              <a:t>www.dr-chuck.com</a:t>
            </a:r>
            <a:r>
              <a:rPr lang="en-US" sz="1400" dirty="0">
                <a:solidFill>
                  <a:schemeClr val="bg1"/>
                </a:solidFill>
              </a:rPr>
              <a:t>) as part of </a:t>
            </a:r>
            <a:r>
              <a:rPr lang="en-US" sz="1400" dirty="0" smtClean="0">
                <a:solidFill>
                  <a:schemeClr val="bg1"/>
                </a:solidFill>
              </a:rPr>
              <a:t>www.pg4e.com </a:t>
            </a:r>
            <a:r>
              <a:rPr lang="en-US" sz="1400" dirty="0">
                <a:solidFill>
                  <a:schemeClr val="bg1"/>
                </a:solidFill>
              </a:rPr>
              <a:t>and made available under a Creative Commons Attribution 4.0 License.  Please maintain this last slide in all copies of the document to comply with the attribution requirements of the license.  If you make a change, feel free to add your name and organization to the list of contributors on this page as you republish the materials.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Initial Development: Charles </a:t>
            </a:r>
            <a:r>
              <a:rPr lang="en-US" sz="1400" dirty="0" smtClean="0">
                <a:solidFill>
                  <a:schemeClr val="bg1"/>
                </a:solidFill>
              </a:rPr>
              <a:t>R. Severance</a:t>
            </a:r>
            <a:r>
              <a:rPr lang="en-US" sz="1400" dirty="0">
                <a:solidFill>
                  <a:schemeClr val="bg1"/>
                </a:solidFill>
              </a:rPr>
              <a:t>, University of Michigan School of Information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CC66"/>
                </a:solidFill>
              </a:rPr>
              <a:t>Insert new Contributors and Translators here including names and dates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7449" y="1100137"/>
            <a:ext cx="54864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C66"/>
                </a:solidFill>
              </a:rPr>
              <a:t>Continue new Contributors and Translators here</a:t>
            </a:r>
            <a:endParaRPr lang="en-US" sz="1400" dirty="0">
              <a:solidFill>
                <a:srgbClr val="FFCC66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33083182"/>
              </p:ext>
            </p:extLst>
          </p:nvPr>
        </p:nvGraphicFramePr>
        <p:xfrm>
          <a:off x="1776506" y="571748"/>
          <a:ext cx="9371106" cy="503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313178" y="5906852"/>
            <a:ext cx="502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en.wikipedia.org</a:t>
            </a:r>
            <a:r>
              <a:rPr lang="en-US" dirty="0">
                <a:solidFill>
                  <a:schemeClr val="bg1"/>
                </a:solidFill>
              </a:rPr>
              <a:t>/wiki/</a:t>
            </a:r>
            <a:r>
              <a:rPr lang="en-US" dirty="0" err="1">
                <a:solidFill>
                  <a:schemeClr val="bg1"/>
                </a:solidFill>
              </a:rPr>
              <a:t>Eventual_consistency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B41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1463487" y="1223681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 = 10</a:t>
            </a: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492623" y="3634514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20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42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7123364" y="468405"/>
            <a:ext cx="4938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/wiki/ACID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433076" y="5256904"/>
            <a:ext cx="4237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Thymol_blue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08611" y="468405"/>
            <a:ext cx="3083859" cy="5562151"/>
          </a:xfrm>
          <a:prstGeom prst="roundRect">
            <a:avLst/>
          </a:prstGeom>
          <a:solidFill>
            <a:srgbClr val="B41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6482" y="2762361"/>
            <a:ext cx="1851212" cy="770068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X: 20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1463487" y="1223681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 = 10</a:t>
            </a: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171328" y="2762361"/>
            <a:ext cx="1918447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What is X?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492623" y="3634514"/>
            <a:ext cx="1237130" cy="770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20</a:t>
            </a:r>
            <a:endParaRPr lang="en-US" dirty="0"/>
          </a:p>
        </p:txBody>
      </p:sp>
      <p:cxnSp>
        <p:nvCxnSpPr>
          <p:cNvPr id="3" name="Straight Arrow Connector 2"/>
          <p:cNvCxnSpPr>
            <a:stCxn id="10" idx="3"/>
            <a:endCxn id="5" idx="1"/>
          </p:cNvCxnSpPr>
          <p:nvPr/>
        </p:nvCxnSpPr>
        <p:spPr>
          <a:xfrm flipV="1">
            <a:off x="2729753" y="3147395"/>
            <a:ext cx="1846729" cy="872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2700617" y="1608715"/>
            <a:ext cx="1441078" cy="10403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123364" y="468405"/>
            <a:ext cx="4938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/wiki/ACID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141695" y="468405"/>
            <a:ext cx="40341" cy="5562151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dana-degrees1">
  <a:themeElements>
    <a:clrScheme name="verdana-degrees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69A5"/>
      </a:accent1>
      <a:accent2>
        <a:srgbClr val="DF6429"/>
      </a:accent2>
      <a:accent3>
        <a:srgbClr val="A5A5A5"/>
      </a:accent3>
      <a:accent4>
        <a:srgbClr val="FFC000"/>
      </a:accent4>
      <a:accent5>
        <a:srgbClr val="00AA9F"/>
      </a:accent5>
      <a:accent6>
        <a:srgbClr val="A9A525"/>
      </a:accent6>
      <a:hlink>
        <a:srgbClr val="0563DD"/>
      </a:hlink>
      <a:folHlink>
        <a:srgbClr val="954F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dana-template2" id="{A5222451-D2E8-1345-B250-8BD4DE6F57C6}" vid="{3BD9F12F-203D-B040-A3EA-DED88FB9D0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verdana-degrees1</Template>
  <TotalTime>9261</TotalTime>
  <Words>1804</Words>
  <Application>Microsoft Macintosh PowerPoint</Application>
  <PresentationFormat>Widescreen</PresentationFormat>
  <Paragraphs>482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Arial Black</vt:lpstr>
      <vt:lpstr>Calibri</vt:lpstr>
      <vt:lpstr>Courier</vt:lpstr>
      <vt:lpstr>Gill Sans</vt:lpstr>
      <vt:lpstr>Helvetica</vt:lpstr>
      <vt:lpstr>Mangal</vt:lpstr>
      <vt:lpstr>ＭＳ Ｐゴシック</vt:lpstr>
      <vt:lpstr>Verdana</vt:lpstr>
      <vt:lpstr>Verdana Regular</vt:lpstr>
      <vt:lpstr>Wingdings</vt:lpstr>
      <vt:lpstr>游ゴシック</vt:lpstr>
      <vt:lpstr>verdana-degrees1</vt:lpstr>
      <vt:lpstr>Database Architectures  Charles Severance </vt:lpstr>
      <vt:lpstr>Database Normalization (3NF)</vt:lpstr>
      <vt:lpstr>To SQL or no to SQL? That is the question..  Or is it?</vt:lpstr>
      <vt:lpstr>Relational or Not? Rows and Columns vs. Documents, Keys, and Values</vt:lpstr>
      <vt:lpstr>ACID or BASE? Probably the best question to ask.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Database Software</vt:lpstr>
      <vt:lpstr>Compromises</vt:lpstr>
      <vt:lpstr>Scaling ACID Databases Why did we look at BASE at all?</vt:lpstr>
      <vt:lpstr>Vertical Scaling</vt:lpstr>
      <vt:lpstr>Master / Read Only Replicas</vt:lpstr>
      <vt:lpstr>Multi-Master</vt:lpstr>
      <vt:lpstr>Multiple Store Types</vt:lpstr>
      <vt:lpstr>Multi-Tenant / "Pretend Cloud"</vt:lpstr>
      <vt:lpstr>PowerPoint Presentation</vt:lpstr>
      <vt:lpstr>First Generation True Cloud Applications….</vt:lpstr>
      <vt:lpstr>PowerPoint Presentation</vt:lpstr>
      <vt:lpstr>PowerPoint Presentation</vt:lpstr>
      <vt:lpstr>PowerPoint Presentation</vt:lpstr>
      <vt:lpstr>Google Could Not use RDBMS</vt:lpstr>
      <vt:lpstr>Searching / Scatter - Gather</vt:lpstr>
      <vt:lpstr>Google Container Tour</vt:lpstr>
      <vt:lpstr>Google – How Search Works</vt:lpstr>
      <vt:lpstr>Watch the Cloud Videos</vt:lpstr>
      <vt:lpstr>Searching / Scatter - Gather</vt:lpstr>
      <vt:lpstr>Google Container Tour</vt:lpstr>
      <vt:lpstr>Google – How Search Works</vt:lpstr>
      <vt:lpstr>PowerPoint Presentation</vt:lpstr>
      <vt:lpstr>Early Amazon Web Services Pricing</vt:lpstr>
      <vt:lpstr>PowerPoint Presentation</vt:lpstr>
      <vt:lpstr>Efficient use of "carpet clusters"</vt:lpstr>
      <vt:lpstr>Second Generation Cloud Scale Applications</vt:lpstr>
      <vt:lpstr>FaceBook is More Challenging</vt:lpstr>
      <vt:lpstr>PowerPoint Presentation</vt:lpstr>
      <vt:lpstr>PowerPoint Presentation</vt:lpstr>
      <vt:lpstr>PowerPoint Presentation</vt:lpstr>
      <vt:lpstr>Problems to Solve</vt:lpstr>
      <vt:lpstr>PowerPoint Presentation</vt:lpstr>
      <vt:lpstr>The Emergence of BASE Solutions (i.e. NoSQL)</vt:lpstr>
      <vt:lpstr>The basic principles of BASE DBMS</vt:lpstr>
      <vt:lpstr>JSON Ascending</vt:lpstr>
      <vt:lpstr>Open Source NoSQL databases</vt:lpstr>
      <vt:lpstr>Proprietary / Software AS a Service (SAAS) NoSQL Databases</vt:lpstr>
      <vt:lpstr>Every Startup 2010-Present</vt:lpstr>
      <vt:lpstr>Be like FaceBook – Make Money</vt:lpstr>
      <vt:lpstr>Gartner Hype 2012</vt:lpstr>
      <vt:lpstr>PowerPoint Presentation</vt:lpstr>
      <vt:lpstr>Case Study - Vericite</vt:lpstr>
      <vt:lpstr>Reacting to the rise of NoSQL</vt:lpstr>
      <vt:lpstr>But That's Not All…</vt:lpstr>
      <vt:lpstr>Technology Changes 2009-2019</vt:lpstr>
      <vt:lpstr>RDBMS Vendors reacted</vt:lpstr>
      <vt:lpstr>ACID + BASE or BASE + ACID</vt:lpstr>
      <vt:lpstr>Hybrid (Hypothetical)</vt:lpstr>
      <vt:lpstr>Being BASE-Like in ACID RDBMS</vt:lpstr>
      <vt:lpstr>Being BASE-Like in ACID RDBMS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Severance, Charles</cp:lastModifiedBy>
  <cp:revision>280</cp:revision>
  <dcterms:created xsi:type="dcterms:W3CDTF">2019-03-20T19:59:17Z</dcterms:created>
  <dcterms:modified xsi:type="dcterms:W3CDTF">2020-02-01T13:17:24Z</dcterms:modified>
</cp:coreProperties>
</file>